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65" r:id="rId2"/>
    <p:sldId id="269" r:id="rId3"/>
    <p:sldId id="268" r:id="rId4"/>
    <p:sldId id="288" r:id="rId5"/>
    <p:sldId id="256" r:id="rId6"/>
    <p:sldId id="259" r:id="rId7"/>
    <p:sldId id="271" r:id="rId8"/>
    <p:sldId id="272" r:id="rId9"/>
    <p:sldId id="275" r:id="rId10"/>
    <p:sldId id="258" r:id="rId11"/>
    <p:sldId id="302" r:id="rId12"/>
    <p:sldId id="303" r:id="rId13"/>
    <p:sldId id="297" r:id="rId14"/>
    <p:sldId id="299" r:id="rId15"/>
    <p:sldId id="264" r:id="rId16"/>
    <p:sldId id="280" r:id="rId17"/>
    <p:sldId id="281" r:id="rId18"/>
    <p:sldId id="282" r:id="rId19"/>
    <p:sldId id="304" r:id="rId20"/>
    <p:sldId id="283" r:id="rId21"/>
    <p:sldId id="285" r:id="rId22"/>
    <p:sldId id="301" r:id="rId23"/>
    <p:sldId id="286" r:id="rId24"/>
    <p:sldId id="278" r:id="rId25"/>
    <p:sldId id="277" r:id="rId26"/>
    <p:sldId id="289" r:id="rId27"/>
    <p:sldId id="290" r:id="rId28"/>
    <p:sldId id="291" r:id="rId29"/>
    <p:sldId id="296" r:id="rId30"/>
    <p:sldId id="293" r:id="rId31"/>
    <p:sldId id="295" r:id="rId32"/>
    <p:sldId id="267" r:id="rId33"/>
    <p:sldId id="276" r:id="rId34"/>
    <p:sldId id="274" r:id="rId35"/>
    <p:sldId id="262" r:id="rId36"/>
    <p:sldId id="300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70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15" autoAdjust="0"/>
  </p:normalViewPr>
  <p:slideViewPr>
    <p:cSldViewPr>
      <p:cViewPr varScale="1">
        <p:scale>
          <a:sx n="79" d="100"/>
          <a:sy n="79" d="100"/>
        </p:scale>
        <p:origin x="173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11FC7C-A628-4C30-A2C6-17CD37FC8383}" type="datetimeFigureOut">
              <a:rPr lang="en-US" smtClean="0"/>
              <a:pPr/>
              <a:t>3/14/2024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1DDE55-996E-4522-99D3-6F98D87659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955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E55-996E-4522-99D3-6F98D876591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040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Run slide show</a:t>
            </a:r>
            <a:r>
              <a:rPr lang="en-US" baseline="0" dirty="0"/>
              <a:t> to see full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E55-996E-4522-99D3-6F98D876591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541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E55-996E-4522-99D3-6F98D876591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4495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E55-996E-4522-99D3-6F98D876591B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6764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E55-996E-4522-99D3-6F98D876591B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861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8681-BDF8-41FA-891B-87E2C3874C44}" type="datetimeFigureOut">
              <a:rPr lang="en-US" smtClean="0"/>
              <a:pPr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291D-3FE8-4E5D-A9C3-DCBEB481EF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8681-BDF8-41FA-891B-87E2C3874C44}" type="datetimeFigureOut">
              <a:rPr lang="en-US" smtClean="0"/>
              <a:pPr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291D-3FE8-4E5D-A9C3-DCBEB481EF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8681-BDF8-41FA-891B-87E2C3874C44}" type="datetimeFigureOut">
              <a:rPr lang="en-US" smtClean="0"/>
              <a:pPr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291D-3FE8-4E5D-A9C3-DCBEB481EF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8681-BDF8-41FA-891B-87E2C3874C44}" type="datetimeFigureOut">
              <a:rPr lang="en-US" smtClean="0"/>
              <a:pPr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291D-3FE8-4E5D-A9C3-DCBEB481EF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8681-BDF8-41FA-891B-87E2C3874C44}" type="datetimeFigureOut">
              <a:rPr lang="en-US" smtClean="0"/>
              <a:pPr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291D-3FE8-4E5D-A9C3-DCBEB481EF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8681-BDF8-41FA-891B-87E2C3874C44}" type="datetimeFigureOut">
              <a:rPr lang="en-US" smtClean="0"/>
              <a:pPr/>
              <a:t>3/14/2024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291D-3FE8-4E5D-A9C3-DCBEB481EF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8681-BDF8-41FA-891B-87E2C3874C44}" type="datetimeFigureOut">
              <a:rPr lang="en-US" smtClean="0"/>
              <a:pPr/>
              <a:t>3/14/2024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291D-3FE8-4E5D-A9C3-DCBEB481EF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8681-BDF8-41FA-891B-87E2C3874C44}" type="datetimeFigureOut">
              <a:rPr lang="en-US" smtClean="0"/>
              <a:pPr/>
              <a:t>3/14/2024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291D-3FE8-4E5D-A9C3-DCBEB481EF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8681-BDF8-41FA-891B-87E2C3874C44}" type="datetimeFigureOut">
              <a:rPr lang="en-US" smtClean="0"/>
              <a:pPr/>
              <a:t>3/14/2024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291D-3FE8-4E5D-A9C3-DCBEB481EF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8681-BDF8-41FA-891B-87E2C3874C44}" type="datetimeFigureOut">
              <a:rPr lang="en-US" smtClean="0"/>
              <a:pPr/>
              <a:t>3/14/2024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291D-3FE8-4E5D-A9C3-DCBEB481EF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8681-BDF8-41FA-891B-87E2C3874C44}" type="datetimeFigureOut">
              <a:rPr lang="en-US" smtClean="0"/>
              <a:pPr/>
              <a:t>3/14/2024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291D-3FE8-4E5D-A9C3-DCBEB481EF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370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E8681-BDF8-41FA-891B-87E2C3874C44}" type="datetimeFigureOut">
              <a:rPr lang="en-US" smtClean="0"/>
              <a:pPr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4291D-3FE8-4E5D-A9C3-DCBEB481EF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Hospital &amp; Institutions </a:t>
            </a:r>
            <a:br>
              <a:rPr lang="en-US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Orientation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1430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Rev 2.0</a:t>
            </a:r>
          </a:p>
          <a:p>
            <a:r>
              <a:rPr lang="en-US" dirty="0">
                <a:solidFill>
                  <a:schemeClr val="bg1"/>
                </a:solidFill>
              </a:rPr>
              <a:t>Jan 2024</a:t>
            </a:r>
          </a:p>
        </p:txBody>
      </p:sp>
    </p:spTree>
    <p:extLst>
      <p:ext uri="{BB962C8B-B14F-4D97-AF65-F5344CB8AC3E}">
        <p14:creationId xmlns:p14="http://schemas.microsoft.com/office/powerpoint/2010/main" val="996577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140176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H&amp;I Functions at Multiple Levels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731" y="1676399"/>
            <a:ext cx="8357937" cy="4906963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Area Service Committee </a:t>
            </a:r>
          </a:p>
          <a:p>
            <a:pPr marL="40005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rovides literature and funding for the H&amp;I sub-committee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H&amp;I sub-committee</a:t>
            </a:r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H&amp;I sub-committees are directly responsible to the Area members,  the Area Service Committee, and their guidelines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H&amp;I Panel members </a:t>
            </a:r>
          </a:p>
          <a:p>
            <a:pPr marL="1371600" lvl="3" indent="0"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Members are directly responsible to the sub-committee, run 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anel meetings, maintain relationships with facilities, and provide written correspondence</a:t>
            </a:r>
          </a:p>
          <a:p>
            <a:pPr marL="1371600" lvl="3" indent="0"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Panel Leaders may set meeting format</a:t>
            </a:r>
          </a:p>
          <a:p>
            <a:pPr marL="1371600" lvl="3" indent="0">
              <a:spcBef>
                <a:spcPts val="0"/>
              </a:spcBef>
              <a:buNone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Members are qualified by the subcommittee</a:t>
            </a:r>
          </a:p>
          <a:p>
            <a:pPr marL="1371600" lvl="3" indent="0"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Speakers by the Panel Leader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Sexual Harassment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417638"/>
            <a:ext cx="8458200" cy="4648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Zero tolerance! </a:t>
            </a:r>
          </a:p>
          <a:p>
            <a:r>
              <a:rPr lang="en-US" dirty="0"/>
              <a:t>Don’t say </a:t>
            </a:r>
            <a:r>
              <a:rPr lang="en-US" u="sng" dirty="0"/>
              <a:t>anything</a:t>
            </a:r>
            <a:r>
              <a:rPr lang="en-US" dirty="0"/>
              <a:t> about their body</a:t>
            </a:r>
          </a:p>
          <a:p>
            <a:r>
              <a:rPr lang="en-US" dirty="0"/>
              <a:t>No relationships – not even consensual ones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have a current relationship with a client or inmate you need to leave. </a:t>
            </a:r>
          </a:p>
          <a:p>
            <a:r>
              <a:rPr lang="en-US" dirty="0"/>
              <a:t>Harassment is in the eyes of the victim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person may share about being raped or abused.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Asking them “what is your part?” is harassment. </a:t>
            </a:r>
          </a:p>
          <a:p>
            <a:r>
              <a:rPr lang="en-US" dirty="0"/>
              <a:t>The prisons, most jails, and some treatment centers require you to attend sexual harassment training</a:t>
            </a:r>
          </a:p>
        </p:txBody>
      </p:sp>
    </p:spTree>
    <p:extLst>
      <p:ext uri="{BB962C8B-B14F-4D97-AF65-F5344CB8AC3E}">
        <p14:creationId xmlns:p14="http://schemas.microsoft.com/office/powerpoint/2010/main" val="2501216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/>
              <a:t>PREA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5936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Prison Rape Elimination Act</a:t>
            </a:r>
          </a:p>
          <a:p>
            <a:r>
              <a:rPr lang="en-US" dirty="0"/>
              <a:t>Federal law – All prisons and Jails to comply</a:t>
            </a:r>
          </a:p>
          <a:p>
            <a:r>
              <a:rPr lang="en-US" dirty="0"/>
              <a:t>All people entering a facility including volunteers are mandatory reporters</a:t>
            </a:r>
          </a:p>
          <a:p>
            <a:r>
              <a:rPr lang="en-US" dirty="0"/>
              <a:t>If you are handed a note, you MUST take it and read it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it says the inmate is being abused, report it</a:t>
            </a: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 facilities will provide reporting procedures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Anything else, hand it back</a:t>
            </a:r>
          </a:p>
          <a:p>
            <a:r>
              <a:rPr lang="en-US" dirty="0"/>
              <a:t>No consensual sex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Clients and especially inmates may not give consent. Illegal with inmates. You may be charged with a crime.</a:t>
            </a:r>
          </a:p>
        </p:txBody>
      </p:sp>
    </p:spTree>
    <p:extLst>
      <p:ext uri="{BB962C8B-B14F-4D97-AF65-F5344CB8AC3E}">
        <p14:creationId xmlns:p14="http://schemas.microsoft.com/office/powerpoint/2010/main" val="19288394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Behind the Walls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a new program in </a:t>
            </a:r>
            <a:r>
              <a:rPr lang="en-US"/>
              <a:t>Rio Grande </a:t>
            </a:r>
            <a:r>
              <a:rPr lang="en-US" dirty="0"/>
              <a:t>Region that writes letters to inmates to work steps. </a:t>
            </a:r>
          </a:p>
          <a:p>
            <a:r>
              <a:rPr lang="en-US" dirty="0"/>
              <a:t>It’s not actually sponsorship but more guiding an inmate through the steps without sharing personally identifiable information. </a:t>
            </a:r>
          </a:p>
          <a:p>
            <a:r>
              <a:rPr lang="en-US" dirty="0"/>
              <a:t>Confidentiality is required to protect NA and the NA members.</a:t>
            </a:r>
          </a:p>
        </p:txBody>
      </p:sp>
    </p:spTree>
    <p:extLst>
      <p:ext uri="{BB962C8B-B14F-4D97-AF65-F5344CB8AC3E}">
        <p14:creationId xmlns:p14="http://schemas.microsoft.com/office/powerpoint/2010/main" val="28278121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1"/>
          <p:cNvSpPr txBox="1">
            <a:spLocks/>
          </p:cNvSpPr>
          <p:nvPr/>
        </p:nvSpPr>
        <p:spPr>
          <a:xfrm>
            <a:off x="453226" y="876243"/>
            <a:ext cx="2057400" cy="46661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Steps Behind the Walls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3200400" y="-20165"/>
            <a:ext cx="5334000" cy="6801965"/>
            <a:chOff x="749489" y="456668"/>
            <a:chExt cx="5392079" cy="10794741"/>
          </a:xfrm>
        </p:grpSpPr>
        <p:sp>
          <p:nvSpPr>
            <p:cNvPr id="38" name="TextBox 37"/>
            <p:cNvSpPr txBox="1"/>
            <p:nvPr/>
          </p:nvSpPr>
          <p:spPr>
            <a:xfrm>
              <a:off x="1018862" y="456668"/>
              <a:ext cx="5029200" cy="9280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Program Flow</a:t>
              </a: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749489" y="1394094"/>
              <a:ext cx="1676400" cy="1026708"/>
            </a:xfrm>
            <a:prstGeom prst="roundRect">
              <a:avLst/>
            </a:prstGeom>
            <a:solidFill>
              <a:srgbClr val="00B0F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H&amp;I Panel</a:t>
              </a:r>
            </a:p>
          </p:txBody>
        </p:sp>
        <p:sp>
          <p:nvSpPr>
            <p:cNvPr id="40" name="Oval 39"/>
            <p:cNvSpPr/>
            <p:nvPr/>
          </p:nvSpPr>
          <p:spPr>
            <a:xfrm>
              <a:off x="4704519" y="3445650"/>
              <a:ext cx="1341120" cy="62484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Inmate</a:t>
              </a:r>
            </a:p>
          </p:txBody>
        </p:sp>
        <p:cxnSp>
          <p:nvCxnSpPr>
            <p:cNvPr id="43" name="Straight Arrow Connector 42"/>
            <p:cNvCxnSpPr>
              <a:endCxn id="50" idx="4"/>
            </p:cNvCxnSpPr>
            <p:nvPr/>
          </p:nvCxnSpPr>
          <p:spPr>
            <a:xfrm flipV="1">
              <a:off x="2610986" y="2255410"/>
              <a:ext cx="2700611" cy="132646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ight Arrow 44"/>
            <p:cNvSpPr/>
            <p:nvPr/>
          </p:nvSpPr>
          <p:spPr>
            <a:xfrm>
              <a:off x="2428563" y="1394094"/>
              <a:ext cx="2209800" cy="1076068"/>
            </a:xfrm>
            <a:prstGeom prst="rightArrow">
              <a:avLst/>
            </a:prstGeom>
            <a:noFill/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Flyer</a:t>
              </a:r>
            </a:p>
            <a:p>
              <a:pPr algn="ctr"/>
              <a:r>
                <a: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With PO Box</a:t>
              </a:r>
            </a:p>
          </p:txBody>
        </p:sp>
        <p:sp>
          <p:nvSpPr>
            <p:cNvPr id="46" name="Oval 45"/>
            <p:cNvSpPr/>
            <p:nvPr/>
          </p:nvSpPr>
          <p:spPr>
            <a:xfrm>
              <a:off x="803079" y="3358227"/>
              <a:ext cx="2011680" cy="827348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Coordinator</a:t>
              </a:r>
            </a:p>
            <a:p>
              <a:pPr algn="ctr"/>
              <a:r>
                <a:rPr lang="en-US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 Box</a:t>
              </a:r>
            </a:p>
          </p:txBody>
        </p:sp>
        <p:cxnSp>
          <p:nvCxnSpPr>
            <p:cNvPr id="47" name="Straight Arrow Connector 46"/>
            <p:cNvCxnSpPr>
              <a:stCxn id="40" idx="2"/>
              <a:endCxn id="46" idx="6"/>
            </p:cNvCxnSpPr>
            <p:nvPr/>
          </p:nvCxnSpPr>
          <p:spPr>
            <a:xfrm flipH="1">
              <a:off x="2814759" y="3758070"/>
              <a:ext cx="1889760" cy="13831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endCxn id="46" idx="4"/>
            </p:cNvCxnSpPr>
            <p:nvPr/>
          </p:nvCxnSpPr>
          <p:spPr>
            <a:xfrm flipH="1" flipV="1">
              <a:off x="1808919" y="4185575"/>
              <a:ext cx="15240" cy="161354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54" idx="2"/>
              <a:endCxn id="63" idx="3"/>
            </p:cNvCxnSpPr>
            <p:nvPr/>
          </p:nvCxnSpPr>
          <p:spPr>
            <a:xfrm flipH="1">
              <a:off x="2535395" y="6245136"/>
              <a:ext cx="2169124" cy="1128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Oval 49"/>
            <p:cNvSpPr/>
            <p:nvPr/>
          </p:nvSpPr>
          <p:spPr>
            <a:xfrm>
              <a:off x="4641037" y="1630570"/>
              <a:ext cx="1341120" cy="62484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Inmate</a:t>
              </a:r>
            </a:p>
          </p:txBody>
        </p:sp>
        <p:sp>
          <p:nvSpPr>
            <p:cNvPr id="54" name="Oval 53"/>
            <p:cNvSpPr/>
            <p:nvPr/>
          </p:nvSpPr>
          <p:spPr>
            <a:xfrm>
              <a:off x="4704519" y="5932716"/>
              <a:ext cx="1341120" cy="62484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Inmate</a:t>
              </a:r>
            </a:p>
          </p:txBody>
        </p:sp>
        <p:sp>
          <p:nvSpPr>
            <p:cNvPr id="55" name="Oval 54"/>
            <p:cNvSpPr/>
            <p:nvPr/>
          </p:nvSpPr>
          <p:spPr>
            <a:xfrm>
              <a:off x="4800448" y="9413080"/>
              <a:ext cx="1341120" cy="62484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Inmate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767390" y="2534357"/>
              <a:ext cx="1289443" cy="10257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1. Inmate Request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053586" y="3461324"/>
              <a:ext cx="1475260" cy="5861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2. Agreement</a:t>
              </a:r>
            </a:p>
          </p:txBody>
        </p:sp>
        <p:cxnSp>
          <p:nvCxnSpPr>
            <p:cNvPr id="61" name="Curved Connector 60"/>
            <p:cNvCxnSpPr>
              <a:stCxn id="40" idx="3"/>
              <a:endCxn id="46" idx="5"/>
            </p:cNvCxnSpPr>
            <p:nvPr/>
          </p:nvCxnSpPr>
          <p:spPr>
            <a:xfrm rot="5400000">
              <a:off x="3667824" y="2831315"/>
              <a:ext cx="85429" cy="2380766"/>
            </a:xfrm>
            <a:prstGeom prst="curvedConnector3">
              <a:avLst>
                <a:gd name="adj1" fmla="val 509418"/>
              </a:avLst>
            </a:prstGeom>
            <a:ln w="254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3165777" y="4076826"/>
              <a:ext cx="1475260" cy="10257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3. Signed</a:t>
              </a:r>
              <a:br>
                <a: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Agreement</a:t>
              </a:r>
            </a:p>
          </p:txBody>
        </p:sp>
        <p:sp>
          <p:nvSpPr>
            <p:cNvPr id="63" name="Flowchart: Alternate Process 62"/>
            <p:cNvSpPr/>
            <p:nvPr/>
          </p:nvSpPr>
          <p:spPr>
            <a:xfrm>
              <a:off x="1168839" y="5787706"/>
              <a:ext cx="1366556" cy="937425"/>
            </a:xfrm>
            <a:prstGeom prst="flowChartAlternateProcess">
              <a:avLst/>
            </a:prstGeom>
            <a:solidFill>
              <a:schemeClr val="accent6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Step</a:t>
              </a:r>
            </a:p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Guide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2829999" y="5911226"/>
              <a:ext cx="1688620" cy="10257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4. Step Working Guide</a:t>
              </a:r>
            </a:p>
          </p:txBody>
        </p:sp>
        <p:sp>
          <p:nvSpPr>
            <p:cNvPr id="65" name="Flowchart: Alternate Process 64"/>
            <p:cNvSpPr/>
            <p:nvPr/>
          </p:nvSpPr>
          <p:spPr>
            <a:xfrm>
              <a:off x="1168839" y="9272555"/>
              <a:ext cx="1366556" cy="937425"/>
            </a:xfrm>
            <a:prstGeom prst="flowChartAlternateProcess">
              <a:avLst/>
            </a:prstGeom>
            <a:solidFill>
              <a:schemeClr val="accent6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Step</a:t>
              </a:r>
            </a:p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Guide</a:t>
              </a:r>
            </a:p>
          </p:txBody>
        </p:sp>
        <p:cxnSp>
          <p:nvCxnSpPr>
            <p:cNvPr id="66" name="Straight Arrow Connector 65"/>
            <p:cNvCxnSpPr>
              <a:endCxn id="54" idx="4"/>
            </p:cNvCxnSpPr>
            <p:nvPr/>
          </p:nvCxnSpPr>
          <p:spPr>
            <a:xfrm flipV="1">
              <a:off x="2738587" y="6557556"/>
              <a:ext cx="2636492" cy="1220842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3848275" y="7182396"/>
              <a:ext cx="1688620" cy="10257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5. Written Step Work</a:t>
              </a:r>
            </a:p>
          </p:txBody>
        </p:sp>
        <p:cxnSp>
          <p:nvCxnSpPr>
            <p:cNvPr id="68" name="Straight Arrow Connector 67"/>
            <p:cNvCxnSpPr>
              <a:endCxn id="65" idx="3"/>
            </p:cNvCxnSpPr>
            <p:nvPr/>
          </p:nvCxnSpPr>
          <p:spPr>
            <a:xfrm flipH="1">
              <a:off x="2535395" y="9719972"/>
              <a:ext cx="2244715" cy="21296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/>
            <p:cNvSpPr txBox="1"/>
            <p:nvPr/>
          </p:nvSpPr>
          <p:spPr>
            <a:xfrm>
              <a:off x="2915329" y="9431918"/>
              <a:ext cx="1688620" cy="1465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6. Response to Step Work /</a:t>
              </a:r>
              <a:br>
                <a: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Next Step</a:t>
              </a:r>
            </a:p>
          </p:txBody>
        </p:sp>
        <p:sp>
          <p:nvSpPr>
            <p:cNvPr id="70" name="Oval 69"/>
            <p:cNvSpPr/>
            <p:nvPr/>
          </p:nvSpPr>
          <p:spPr>
            <a:xfrm>
              <a:off x="846277" y="7566164"/>
              <a:ext cx="2011680" cy="827348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Coordinator</a:t>
              </a:r>
            </a:p>
            <a:p>
              <a:pPr algn="ctr"/>
              <a:r>
                <a:rPr lang="en-US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 Box</a:t>
              </a:r>
            </a:p>
          </p:txBody>
        </p:sp>
        <p:cxnSp>
          <p:nvCxnSpPr>
            <p:cNvPr id="71" name="Straight Arrow Connector 70"/>
            <p:cNvCxnSpPr>
              <a:stCxn id="65" idx="0"/>
              <a:endCxn id="70" idx="4"/>
            </p:cNvCxnSpPr>
            <p:nvPr/>
          </p:nvCxnSpPr>
          <p:spPr>
            <a:xfrm flipV="1">
              <a:off x="1852117" y="8393512"/>
              <a:ext cx="0" cy="87904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2" name="Group 71"/>
            <p:cNvGrpSpPr/>
            <p:nvPr/>
          </p:nvGrpSpPr>
          <p:grpSpPr>
            <a:xfrm>
              <a:off x="5405121" y="10591801"/>
              <a:ext cx="131774" cy="659608"/>
              <a:chOff x="5395107" y="10598944"/>
              <a:chExt cx="131774" cy="659608"/>
            </a:xfrm>
          </p:grpSpPr>
          <p:sp>
            <p:nvSpPr>
              <p:cNvPr id="80" name="Oval 79"/>
              <p:cNvSpPr/>
              <p:nvPr/>
            </p:nvSpPr>
            <p:spPr>
              <a:xfrm>
                <a:off x="5395107" y="10598944"/>
                <a:ext cx="131774" cy="13097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Oval 80"/>
              <p:cNvSpPr/>
              <p:nvPr/>
            </p:nvSpPr>
            <p:spPr>
              <a:xfrm>
                <a:off x="5395107" y="10863263"/>
                <a:ext cx="131774" cy="13097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Oval 81"/>
              <p:cNvSpPr/>
              <p:nvPr/>
            </p:nvSpPr>
            <p:spPr>
              <a:xfrm>
                <a:off x="5395107" y="11127582"/>
                <a:ext cx="131774" cy="13097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73" name="Group 72"/>
            <p:cNvGrpSpPr/>
            <p:nvPr/>
          </p:nvGrpSpPr>
          <p:grpSpPr>
            <a:xfrm>
              <a:off x="1743032" y="10591801"/>
              <a:ext cx="131774" cy="659608"/>
              <a:chOff x="5395107" y="10598944"/>
              <a:chExt cx="131774" cy="659608"/>
            </a:xfrm>
          </p:grpSpPr>
          <p:sp>
            <p:nvSpPr>
              <p:cNvPr id="75" name="Oval 74"/>
              <p:cNvSpPr/>
              <p:nvPr/>
            </p:nvSpPr>
            <p:spPr>
              <a:xfrm>
                <a:off x="5395107" y="10598944"/>
                <a:ext cx="131774" cy="13097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Oval 76"/>
              <p:cNvSpPr/>
              <p:nvPr/>
            </p:nvSpPr>
            <p:spPr>
              <a:xfrm>
                <a:off x="5395107" y="10863263"/>
                <a:ext cx="131774" cy="13097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Oval 77"/>
              <p:cNvSpPr/>
              <p:nvPr/>
            </p:nvSpPr>
            <p:spPr>
              <a:xfrm>
                <a:off x="5395107" y="11127582"/>
                <a:ext cx="131774" cy="13097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74" name="Straight Arrow Connector 73"/>
            <p:cNvCxnSpPr>
              <a:endCxn id="55" idx="4"/>
            </p:cNvCxnSpPr>
            <p:nvPr/>
          </p:nvCxnSpPr>
          <p:spPr>
            <a:xfrm flipV="1">
              <a:off x="2520155" y="10037920"/>
              <a:ext cx="2950853" cy="1164302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94148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&amp;I Basics-1-1.jpg"/>
          <p:cNvPicPr>
            <a:picLocks noChangeAspect="1"/>
          </p:cNvPicPr>
          <p:nvPr/>
        </p:nvPicPr>
        <p:blipFill>
          <a:blip r:embed="rId3" cstate="print"/>
          <a:srcRect l="2500"/>
          <a:stretch>
            <a:fillRect/>
          </a:stretch>
        </p:blipFill>
        <p:spPr>
          <a:xfrm>
            <a:off x="152400" y="533400"/>
            <a:ext cx="8915400" cy="575300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Panel Leader Do’s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382000" cy="5562600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sz="2400" dirty="0"/>
              <a:t>Screen all speakers, and chairpersons and c</a:t>
            </a:r>
            <a:r>
              <a:rPr lang="en-US" sz="2400" dirty="0"/>
              <a:t>larify the rules with whomever you bring into the facility. Especially the sexual harassment policy.  Panel members are screened by the subcommittee.</a:t>
            </a:r>
          </a:p>
          <a:p>
            <a:r>
              <a:rPr lang="en-US" sz="2400" dirty="0"/>
              <a:t>Start and end on time!</a:t>
            </a: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/>
              <a:t>Adhere to clean time requirements of the treatment facility and the H&amp;I sub-committee guidelines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Ensure that a clear NA message of recovery is carried by all panel members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Have meeting guides and literature available. Put in orders on time.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Attempt to get all agreements in writing. If it is special, be sure to get it in writing and bring it to the H&amp;I sub-committee for review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Explain briefly, during the meeting, what H&amp;I is.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Clearly state that N.A. is separate from the treatment facility and from other fellowship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Emphasize that NA recovery is available to all addicts, regardless of drug(s) used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Explain the language that we use (addict, clean, recovery, clean time) and why we use it (the First Step of NA and Sixth Tradition of NA)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altLang="en-US" sz="3000" dirty="0"/>
          </a:p>
          <a:p>
            <a:pPr>
              <a:lnSpc>
                <a:spcPct val="90000"/>
              </a:lnSpc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918369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14338"/>
            <a:ext cx="9144000" cy="701675"/>
          </a:xfrm>
        </p:spPr>
        <p:txBody>
          <a:bodyPr/>
          <a:lstStyle/>
          <a:p>
            <a:r>
              <a:rPr lang="en-US" altLang="en-US" sz="4000" dirty="0"/>
              <a:t>Panel Leader Don'ts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915400" cy="5181600"/>
          </a:xfrm>
        </p:spPr>
        <p:txBody>
          <a:bodyPr>
            <a:normAutofit/>
          </a:bodyPr>
          <a:lstStyle/>
          <a:p>
            <a:r>
              <a:rPr lang="en-US" altLang="en-US" sz="2800" dirty="0"/>
              <a:t>Don’t bring any contraband items or weapons into the treatment facility or institution. </a:t>
            </a:r>
          </a:p>
          <a:p>
            <a:r>
              <a:rPr lang="en-US" altLang="en-US" sz="2800" dirty="0"/>
              <a:t>Don’t do anything that may be considered sexual harassment! No sexual jokes.</a:t>
            </a:r>
          </a:p>
          <a:p>
            <a:r>
              <a:rPr lang="en-US" altLang="en-US" sz="2800" dirty="0"/>
              <a:t>Don’t take messages or carry letters in or out of the facility</a:t>
            </a:r>
          </a:p>
          <a:p>
            <a:r>
              <a:rPr lang="en-US" altLang="en-US" sz="2800" dirty="0"/>
              <a:t>Don’t show favoritism to any resident(s)</a:t>
            </a:r>
          </a:p>
          <a:p>
            <a:r>
              <a:rPr lang="en-US" altLang="en-US" sz="2800" dirty="0"/>
              <a:t>Don’t bring an NA member who has friends and/or family in the treatment facility or institution</a:t>
            </a:r>
          </a:p>
          <a:p>
            <a:r>
              <a:rPr lang="en-US" altLang="en-US" sz="2800" dirty="0"/>
              <a:t>Don’t attend H&amp;I facilities alone if possible</a:t>
            </a:r>
          </a:p>
          <a:p>
            <a:r>
              <a:rPr lang="en-US" altLang="en-US" sz="2800" dirty="0"/>
              <a:t>Don’t make an H&amp;I presentation to a facility by yourself</a:t>
            </a:r>
          </a:p>
        </p:txBody>
      </p:sp>
    </p:spTree>
    <p:extLst>
      <p:ext uri="{BB962C8B-B14F-4D97-AF65-F5344CB8AC3E}">
        <p14:creationId xmlns:p14="http://schemas.microsoft.com/office/powerpoint/2010/main" val="16649705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641684" y="381000"/>
            <a:ext cx="7772400" cy="762000"/>
          </a:xfrm>
        </p:spPr>
        <p:txBody>
          <a:bodyPr>
            <a:normAutofit/>
          </a:bodyPr>
          <a:lstStyle/>
          <a:p>
            <a:r>
              <a:rPr lang="en-US" altLang="en-US" dirty="0"/>
              <a:t>Panel member Do’s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7724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sz="2800" dirty="0"/>
              <a:t>Involve residents with the meeting, especially those in prison or long-term treatment facilities (readings, etc.)</a:t>
            </a:r>
          </a:p>
          <a:p>
            <a:r>
              <a:rPr lang="en-US" altLang="en-US" sz="2800" dirty="0"/>
              <a:t>Emphasize the importance of getting to an N.A. meeting the first day out </a:t>
            </a:r>
          </a:p>
          <a:p>
            <a:r>
              <a:rPr lang="en-US" altLang="en-US" sz="2800" dirty="0"/>
              <a:t>Emphasize the importance of a sponsor, regular N.A. meeting attendance, and group commitments after release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Explain the language that we use (addict, clean, recovery, clean time) and why we use it (the First Step of NA and Sixth Tradition of NA)</a:t>
            </a:r>
          </a:p>
          <a:p>
            <a:r>
              <a:rPr lang="en-US" sz="2800" dirty="0"/>
              <a:t>Obey the dress code, especially in institutions and exercise common sense.</a:t>
            </a:r>
          </a:p>
          <a:p>
            <a:r>
              <a:rPr lang="en-US" sz="2800" dirty="0"/>
              <a:t>Adhere to the security regulations at all times.</a:t>
            </a:r>
          </a:p>
          <a:p>
            <a:pPr>
              <a:lnSpc>
                <a:spcPct val="90000"/>
              </a:lnSpc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407563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BBAF5-D3EE-2EEB-60D6-9AC6A60B9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Panel leaders getting speakers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E1EBB-2D1E-F814-5F59-4E1CD93BD6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Panel leader getting speakers for a treatment center may wish to use the speaker list provided by the Area H&amp;I subcommittee. These speakers are known to carry a good message.</a:t>
            </a:r>
          </a:p>
          <a:p>
            <a:r>
              <a:rPr lang="en-US" dirty="0"/>
              <a:t>Panel leaders in a jail or prison must get speakers that are cleared and approved by the facility.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96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H&amp;I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was the first Narcotics Anonymous H&amp;I subcommittee meeting?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NA H&amp;I subcommittee meeting was in 1963 in southern California</a:t>
            </a:r>
          </a:p>
        </p:txBody>
      </p:sp>
    </p:spTree>
    <p:extLst>
      <p:ext uri="{BB962C8B-B14F-4D97-AF65-F5344CB8AC3E}">
        <p14:creationId xmlns:p14="http://schemas.microsoft.com/office/powerpoint/2010/main" val="296259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106363"/>
            <a:ext cx="7772400" cy="1431926"/>
          </a:xfrm>
        </p:spPr>
        <p:txBody>
          <a:bodyPr/>
          <a:lstStyle/>
          <a:p>
            <a:r>
              <a:rPr lang="en-US" altLang="en-US" dirty="0"/>
              <a:t>Panel Member Don'ts I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25563"/>
            <a:ext cx="9144000" cy="5456237"/>
          </a:xfrm>
        </p:spPr>
        <p:txBody>
          <a:bodyPr>
            <a:normAutofit lnSpcReduction="10000"/>
          </a:bodyPr>
          <a:lstStyle/>
          <a:p>
            <a:r>
              <a:rPr lang="en-US" altLang="en-US" sz="2800" dirty="0"/>
              <a:t>Don’t debate any issue involving the treatment facility’s rules, regulations, programs, or other fellowships with residents and staff</a:t>
            </a:r>
          </a:p>
          <a:p>
            <a:r>
              <a:rPr lang="en-US" altLang="en-US" sz="2800" dirty="0"/>
              <a:t>Don’t do anything that may be considered sexual harassment! Not even jokes.</a:t>
            </a:r>
          </a:p>
          <a:p>
            <a:r>
              <a:rPr lang="en-US" altLang="en-US" sz="2800" dirty="0"/>
              <a:t>Don’t discuss conditions within the treatment facility</a:t>
            </a:r>
          </a:p>
          <a:p>
            <a:r>
              <a:rPr lang="en-US" altLang="en-US" sz="2800" dirty="0"/>
              <a:t>Don’t discuss treatment staff members with resident(s)</a:t>
            </a:r>
          </a:p>
          <a:p>
            <a:r>
              <a:rPr lang="en-US" altLang="en-US" sz="2800" dirty="0"/>
              <a:t>Don’t discuss resident(s) with the treatment facility staff</a:t>
            </a:r>
          </a:p>
          <a:p>
            <a:r>
              <a:rPr lang="en-US" altLang="en-US" sz="2800" dirty="0"/>
              <a:t>Don’t sponsor resident(s) of the treatment facility that you are attending as an H&amp;I member until they are released</a:t>
            </a:r>
          </a:p>
          <a:p>
            <a:r>
              <a:rPr lang="en-US" altLang="en-US" sz="2800" dirty="0"/>
              <a:t>Don’t accept money or gifts from, or give money or gifts to, any resident</a:t>
            </a:r>
          </a:p>
          <a:p>
            <a:pPr marL="0" indent="0">
              <a:buNone/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0382603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686800" cy="762000"/>
          </a:xfrm>
        </p:spPr>
        <p:txBody>
          <a:bodyPr/>
          <a:lstStyle/>
          <a:p>
            <a:r>
              <a:rPr lang="en-US" altLang="en-US" dirty="0"/>
              <a:t>Panel Member Don'ts II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1371600"/>
            <a:ext cx="86106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altLang="en-US" dirty="0"/>
              <a:t>Don’t give anyone within the facility your address or telephone number or info from another NA member</a:t>
            </a:r>
          </a:p>
          <a:p>
            <a:pPr lvl="1"/>
            <a:r>
              <a:rPr lang="en-US" altLang="en-US" sz="3300" dirty="0"/>
              <a:t>“I am here for you, this is not about me.”</a:t>
            </a:r>
          </a:p>
          <a:p>
            <a:r>
              <a:rPr lang="en-US" dirty="0"/>
              <a:t>Don't break another person's anonymity.</a:t>
            </a:r>
            <a:endParaRPr lang="en-US" altLang="en-US" dirty="0"/>
          </a:p>
          <a:p>
            <a:r>
              <a:rPr lang="en-US" altLang="en-US" dirty="0"/>
              <a:t>Don’t emphasize ‘war stories’ while sharing an NA message of recovery</a:t>
            </a:r>
          </a:p>
          <a:p>
            <a:r>
              <a:rPr lang="en-US" altLang="en-US" dirty="0"/>
              <a:t>Don’t wear flashy jewelry and don’t carry excessive cash</a:t>
            </a:r>
            <a:endParaRPr lang="en-US" dirty="0"/>
          </a:p>
          <a:p>
            <a:r>
              <a:rPr lang="en-US" altLang="en-US" dirty="0"/>
              <a:t>Don’t use excessive profanity</a:t>
            </a:r>
            <a:endParaRPr lang="en-US" dirty="0"/>
          </a:p>
          <a:p>
            <a:r>
              <a:rPr lang="en-US" dirty="0"/>
              <a:t>Don't show favoritism to any resident(s).</a:t>
            </a:r>
          </a:p>
          <a:p>
            <a:r>
              <a:rPr lang="en-US" dirty="0"/>
              <a:t>Don't take messages or carry letters in or out of the facility.</a:t>
            </a:r>
          </a:p>
          <a:p>
            <a:r>
              <a:rPr lang="en-US" dirty="0"/>
              <a:t>Don't ask what type of crime an inmate has been convicted of, or discuss guilt or innocence.</a:t>
            </a:r>
          </a:p>
        </p:txBody>
      </p:sp>
    </p:spTree>
    <p:extLst>
      <p:ext uri="{BB962C8B-B14F-4D97-AF65-F5344CB8AC3E}">
        <p14:creationId xmlns:p14="http://schemas.microsoft.com/office/powerpoint/2010/main" val="40209002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dirty="0"/>
              <a:t>Working with others: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sz="2800" dirty="0"/>
              <a:t>One simple guideline in facilities that separate men from women or that are unisex:</a:t>
            </a:r>
          </a:p>
          <a:p>
            <a:pPr eaLnBrk="1" hangingPunct="1">
              <a:buFontTx/>
              <a:buNone/>
            </a:pPr>
            <a:endParaRPr lang="en-US" altLang="en-US" sz="2800" dirty="0"/>
          </a:p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 work with men</a:t>
            </a:r>
          </a:p>
          <a:p>
            <a:r>
              <a:rPr lang="en-US" altLang="en-US" dirty="0"/>
              <a:t>W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omen work with women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8344482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r>
              <a:rPr lang="en-US" altLang="en-US" dirty="0"/>
              <a:t>Literature Do’s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Make N.A. meeting schedules available to the residents with the regional and local helpline phone number and ask them to call it when getting out</a:t>
            </a:r>
          </a:p>
          <a:p>
            <a:r>
              <a:rPr lang="en-US" altLang="en-US" sz="2800" dirty="0"/>
              <a:t>Use the literature recommended for H&amp;I work as provided by the H&amp;I subcommittee </a:t>
            </a:r>
          </a:p>
          <a:p>
            <a:r>
              <a:rPr lang="en-US" altLang="en-US" sz="2800" dirty="0"/>
              <a:t>Provide facilities with literature order forms and encourage the facility to supply its own NA literature</a:t>
            </a:r>
          </a:p>
        </p:txBody>
      </p:sp>
    </p:spTree>
    <p:extLst>
      <p:ext uri="{BB962C8B-B14F-4D97-AF65-F5344CB8AC3E}">
        <p14:creationId xmlns:p14="http://schemas.microsoft.com/office/powerpoint/2010/main" val="11366157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62000"/>
          </a:xfrm>
        </p:spPr>
        <p:txBody>
          <a:bodyPr/>
          <a:lstStyle/>
          <a:p>
            <a:r>
              <a:rPr lang="en-US" altLang="en-US" dirty="0"/>
              <a:t>Questions and Answers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Encourage questions concerning what was presented at the meeting or about N.A. but here are a few things to keep in mind:</a:t>
            </a:r>
          </a:p>
          <a:p>
            <a:endParaRPr lang="en-US" altLang="en-US" b="1" u="sng" dirty="0"/>
          </a:p>
          <a:p>
            <a:r>
              <a:rPr lang="en-US" altLang="en-US" dirty="0"/>
              <a:t>Don’t let one person dominate, get questions from as many different people as possible.</a:t>
            </a:r>
          </a:p>
          <a:p>
            <a:r>
              <a:rPr lang="en-US" altLang="en-US" dirty="0"/>
              <a:t>Minimize cross-talk</a:t>
            </a:r>
          </a:p>
        </p:txBody>
      </p:sp>
    </p:spTree>
    <p:extLst>
      <p:ext uri="{BB962C8B-B14F-4D97-AF65-F5344CB8AC3E}">
        <p14:creationId xmlns:p14="http://schemas.microsoft.com/office/powerpoint/2010/main" val="35563403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4788"/>
            <a:ext cx="7772400" cy="762000"/>
          </a:xfrm>
        </p:spPr>
        <p:txBody>
          <a:bodyPr/>
          <a:lstStyle/>
          <a:p>
            <a:r>
              <a:rPr lang="en-US" altLang="en-US" dirty="0"/>
              <a:t>Questions and Answers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7924800" cy="4953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Remember that </a:t>
            </a:r>
            <a:br>
              <a:rPr lang="en-US" altLang="en-US" sz="2800" dirty="0"/>
            </a:br>
            <a:r>
              <a:rPr lang="en-US" altLang="en-US" b="1" u="sng" dirty="0"/>
              <a:t>N.A. has no opinion on outside issues.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b="1" u="sng" dirty="0"/>
          </a:p>
          <a:p>
            <a:pPr>
              <a:lnSpc>
                <a:spcPct val="90000"/>
              </a:lnSpc>
            </a:pPr>
            <a:r>
              <a:rPr lang="en-US" altLang="en-US" sz="2800" dirty="0"/>
              <a:t>Occasionally you may be asked about:</a:t>
            </a:r>
          </a:p>
          <a:p>
            <a:pPr lvl="2">
              <a:lnSpc>
                <a:spcPct val="120000"/>
              </a:lnSpc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programs or fellowships</a:t>
            </a:r>
          </a:p>
          <a:p>
            <a:pPr lvl="2">
              <a:lnSpc>
                <a:spcPct val="120000"/>
              </a:lnSpc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Religion, politics, or sports</a:t>
            </a:r>
          </a:p>
          <a:p>
            <a:pPr lvl="2">
              <a:lnSpc>
                <a:spcPct val="120000"/>
              </a:lnSpc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facility rules and regulations</a:t>
            </a:r>
          </a:p>
          <a:p>
            <a:pPr lvl="2">
              <a:lnSpc>
                <a:spcPct val="120000"/>
              </a:lnSpc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other issues that do not pertain to recovery from addiction in the N.A. fellowship</a:t>
            </a:r>
          </a:p>
          <a:p>
            <a:pPr lvl="2">
              <a:lnSpc>
                <a:spcPct val="90000"/>
              </a:lnSpc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	It is </a:t>
            </a:r>
            <a:r>
              <a:rPr lang="en-US" altLang="en-US" sz="2800" b="1" dirty="0"/>
              <a:t>very important </a:t>
            </a:r>
            <a:r>
              <a:rPr lang="en-US" altLang="en-US" sz="2800" dirty="0"/>
              <a:t>that we are not drawn into these types of discussions!  Always remember to share about your experience, strength, and hope about </a:t>
            </a:r>
            <a:r>
              <a:rPr lang="en-US" altLang="en-US" sz="2800" b="1" u="sng" dirty="0"/>
              <a:t>YOUR</a:t>
            </a:r>
            <a:r>
              <a:rPr lang="en-US" altLang="en-US" sz="2800" dirty="0"/>
              <a:t> recovery in N.A. What N.A. has done for you!</a:t>
            </a:r>
          </a:p>
        </p:txBody>
      </p:sp>
    </p:spTree>
    <p:extLst>
      <p:ext uri="{BB962C8B-B14F-4D97-AF65-F5344CB8AC3E}">
        <p14:creationId xmlns:p14="http://schemas.microsoft.com/office/powerpoint/2010/main" val="22489119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H &amp; I Guidelines for Panel Members:</a:t>
            </a:r>
          </a:p>
        </p:txBody>
      </p:sp>
      <p:sp>
        <p:nvSpPr>
          <p:cNvPr id="430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sz="2800" dirty="0"/>
              <a:t>H&amp;I requirements are set by each Area </a:t>
            </a:r>
            <a:r>
              <a:rPr lang="en-US" altLang="en-US" sz="2800" u="sng" dirty="0"/>
              <a:t>not</a:t>
            </a:r>
            <a:r>
              <a:rPr lang="en-US" altLang="en-US" sz="2800" dirty="0"/>
              <a:t> the Region. Here are some </a:t>
            </a:r>
            <a:r>
              <a:rPr lang="en-US" altLang="en-US" sz="2800" u="sng" dirty="0"/>
              <a:t>suggested</a:t>
            </a:r>
            <a:r>
              <a:rPr lang="en-US" altLang="en-US" sz="2800" dirty="0"/>
              <a:t> guidelines</a:t>
            </a:r>
          </a:p>
          <a:p>
            <a:r>
              <a:rPr lang="en-US" altLang="en-US" sz="2800" dirty="0"/>
              <a:t>You must have at least 6 months abstinence from all drugs and be working a program with a sponsor</a:t>
            </a:r>
          </a:p>
          <a:p>
            <a:r>
              <a:rPr lang="en-US" altLang="en-US" sz="2800" dirty="0"/>
              <a:t>You have a strong N.A. message of recovery from addiction</a:t>
            </a:r>
          </a:p>
          <a:p>
            <a:r>
              <a:rPr lang="en-US" altLang="en-US" sz="2800" dirty="0"/>
              <a:t>You are willing to comply with ALL of the H&amp;I subcommittee </a:t>
            </a:r>
            <a:r>
              <a:rPr lang="en-US" altLang="en-US" sz="2800" b="1" dirty="0"/>
              <a:t>and</a:t>
            </a:r>
            <a:r>
              <a:rPr lang="en-US" altLang="en-US" sz="2800" dirty="0"/>
              <a:t> facility requirements.</a:t>
            </a:r>
          </a:p>
          <a:p>
            <a:r>
              <a:rPr lang="en-US" altLang="en-US" sz="2800" dirty="0"/>
              <a:t>You are able to carry the message in a responsible way (refer to Do’s and Don'ts)</a:t>
            </a:r>
          </a:p>
          <a:p>
            <a:pPr marL="0" indent="0">
              <a:buNone/>
            </a:pPr>
            <a:endParaRPr lang="en-US" altLang="en-US" sz="2800" dirty="0"/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607842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H&amp;I Suggested Clean Time Guidelines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572000"/>
          </a:xfrm>
        </p:spPr>
        <p:txBody>
          <a:bodyPr>
            <a:normAutofit lnSpcReduction="10000"/>
          </a:bodyPr>
          <a:lstStyle/>
          <a:p>
            <a:r>
              <a:rPr lang="en-US" altLang="en-US" u="sng" dirty="0"/>
              <a:t>Any</a:t>
            </a:r>
            <a:r>
              <a:rPr lang="en-US" altLang="en-US" dirty="0"/>
              <a:t> N.A. member may attend H&amp;I  sub-committee meetings to learn regardless of clean time</a:t>
            </a:r>
          </a:p>
          <a:p>
            <a:r>
              <a:rPr lang="en-US" altLang="en-US" dirty="0"/>
              <a:t>4-6 months-Observation only to attend a treatment center H&amp;I panel. Please don’t  speak unless permitted by Panel Leader</a:t>
            </a:r>
          </a:p>
          <a:p>
            <a:r>
              <a:rPr lang="en-US" altLang="en-US" dirty="0"/>
              <a:t>6 months- Panel Member</a:t>
            </a:r>
          </a:p>
          <a:p>
            <a:r>
              <a:rPr lang="en-US" altLang="en-US" dirty="0"/>
              <a:t>1 Year- Panel Leader/Coordinator</a:t>
            </a:r>
          </a:p>
          <a:p>
            <a:r>
              <a:rPr lang="en-US" altLang="en-US" dirty="0"/>
              <a:t>1 year plus clearance for Jail or Prison</a:t>
            </a:r>
          </a:p>
        </p:txBody>
      </p:sp>
    </p:spTree>
    <p:extLst>
      <p:ext uri="{BB962C8B-B14F-4D97-AF65-F5344CB8AC3E}">
        <p14:creationId xmlns:p14="http://schemas.microsoft.com/office/powerpoint/2010/main" val="24804551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H&amp;I Requirements for jail/prison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14800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Varies with the facility</a:t>
            </a:r>
          </a:p>
          <a:p>
            <a:r>
              <a:rPr lang="en-US" altLang="en-US" dirty="0"/>
              <a:t>Prison in New Mexico requires 3 years off parole/probation</a:t>
            </a:r>
          </a:p>
          <a:p>
            <a:r>
              <a:rPr lang="en-US" altLang="en-US" dirty="0"/>
              <a:t>Completion of the facility training and clearance</a:t>
            </a:r>
          </a:p>
          <a:p>
            <a:endParaRPr lang="en-US" altLang="en-US" dirty="0"/>
          </a:p>
          <a:p>
            <a:r>
              <a:rPr lang="en-US" altLang="en-US" dirty="0"/>
              <a:t>You do NOT need to have ever been in jail or prison to carry the message </a:t>
            </a:r>
          </a:p>
        </p:txBody>
      </p:sp>
    </p:spTree>
    <p:extLst>
      <p:ext uri="{BB962C8B-B14F-4D97-AF65-F5344CB8AC3E}">
        <p14:creationId xmlns:p14="http://schemas.microsoft.com/office/powerpoint/2010/main" val="4630099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How to pick an H&amp;I meeting for you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/>
              <a:t>You may want to consider attending a treatment center meeting as your first H&amp;I commitment since those meeting do not require a clearance.</a:t>
            </a:r>
          </a:p>
          <a:p>
            <a:pPr lvl="0"/>
            <a:r>
              <a:rPr lang="en-US" dirty="0"/>
              <a:t>You must have clearance to do an institution meeting. Just because you meet the criteria for clearance, does not mean your clearance will be approved. Please see the local Area H&amp;I chairperson for clearance criteria as they vary. </a:t>
            </a:r>
          </a:p>
          <a:p>
            <a:pPr lvl="0"/>
            <a:r>
              <a:rPr lang="en-US" dirty="0"/>
              <a:t>Consider if you have a conflict of interest at the facility or with people in the facility, if you do it may be prudent to target a meeting where you do not have a conflict.</a:t>
            </a:r>
          </a:p>
          <a:p>
            <a:pPr lvl="0"/>
            <a:r>
              <a:rPr lang="en-US" dirty="0"/>
              <a:t>Usually you must go to the Area H&amp;I subcommittee meeting to be considered for an H&amp;I panel member</a:t>
            </a:r>
          </a:p>
        </p:txBody>
      </p:sp>
    </p:spTree>
    <p:extLst>
      <p:ext uri="{BB962C8B-B14F-4D97-AF65-F5344CB8AC3E}">
        <p14:creationId xmlns:p14="http://schemas.microsoft.com/office/powerpoint/2010/main" val="1395903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H&amp;I guidelines/handbook history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Prior to 1984, H&amp;I used a version of guidelines created by the World Literature Committee. The WSC H&amp;I Committee in 1984 held workshops to rewrite those original H&amp;I guidelines.</a:t>
            </a:r>
          </a:p>
          <a:p>
            <a:r>
              <a:rPr lang="en-US" dirty="0"/>
              <a:t>At the World Service Conference (WSC) in 1985, the conference approved the “navy blue version” of the H&amp;I guidelines.</a:t>
            </a:r>
          </a:p>
          <a:p>
            <a:r>
              <a:rPr lang="en-US" dirty="0"/>
              <a:t>The name was changed from “Guidelines” to “Handbook” in 1986</a:t>
            </a:r>
          </a:p>
          <a:p>
            <a:r>
              <a:rPr lang="en-US" dirty="0"/>
              <a:t>WSC’89: the conference approved the </a:t>
            </a:r>
            <a:r>
              <a:rPr lang="en-US" i="1" dirty="0"/>
              <a:t>Hospitals and Institutions Handbook </a:t>
            </a:r>
            <a:r>
              <a:rPr lang="en-US" dirty="0"/>
              <a:t>unanimously.</a:t>
            </a:r>
          </a:p>
          <a:p>
            <a:r>
              <a:rPr lang="en-US" dirty="0"/>
              <a:t>WSC’96: the conference approved minor changes to some existing chapters, the new chapter “Forensic and Psychiatric Units,” and revisions to the “Learning Days” and “Preparation for Learning Days” chapters.</a:t>
            </a:r>
          </a:p>
          <a:p>
            <a:r>
              <a:rPr lang="en-US" dirty="0"/>
              <a:t>WSC’97: the conference approved changes to the “Do’s and Don’ts” in the </a:t>
            </a:r>
            <a:r>
              <a:rPr lang="en-US" i="1" dirty="0"/>
              <a:t>Hospitals and Institutions Handbook.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8995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762000"/>
          </a:xfrm>
        </p:spPr>
        <p:txBody>
          <a:bodyPr/>
          <a:lstStyle/>
          <a:p>
            <a:r>
              <a:rPr lang="en-US" altLang="en-US" dirty="0"/>
              <a:t>Orientation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altLang="en-US" dirty="0"/>
              <a:t>H&amp; I Orientation is a period that allows N.A. members to become familiar with H&amp;I work so they are not rushed into it without any preparation for this service.</a:t>
            </a:r>
          </a:p>
          <a:p>
            <a:r>
              <a:rPr lang="en-US" altLang="en-US" dirty="0"/>
              <a:t>As a part of orientation, experienced panel members may bring those who are new to H&amp;I (with less than 6 months clean time) to an H&amp;I meeting or presentation as an observer.</a:t>
            </a:r>
          </a:p>
          <a:p>
            <a:r>
              <a:rPr lang="en-US" altLang="en-US" dirty="0"/>
              <a:t>This allows them to listen and see how the meetings or presentations really work.</a:t>
            </a:r>
          </a:p>
          <a:p>
            <a:r>
              <a:rPr lang="en-US" altLang="en-US" dirty="0"/>
              <a:t>Also, this helps many feel more comfortable to try before commitment.</a:t>
            </a:r>
          </a:p>
        </p:txBody>
      </p:sp>
    </p:spTree>
    <p:extLst>
      <p:ext uri="{BB962C8B-B14F-4D97-AF65-F5344CB8AC3E}">
        <p14:creationId xmlns:p14="http://schemas.microsoft.com/office/powerpoint/2010/main" val="15973512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r>
              <a:rPr lang="en-US" altLang="en-US" dirty="0"/>
              <a:t>Personal Commitments Check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lnSpcReduction="1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you have the time?</a:t>
            </a:r>
          </a:p>
          <a:p>
            <a:r>
              <a:rPr lang="en-US" dirty="0"/>
              <a:t>Have you talked to your sponsor and your family about making this commitment? </a:t>
            </a:r>
          </a:p>
          <a:p>
            <a:r>
              <a:rPr lang="en-US" altLang="en-US" dirty="0"/>
              <a:t>Please </a:t>
            </a:r>
            <a:r>
              <a:rPr lang="en-US" altLang="en-US" b="1" dirty="0"/>
              <a:t>DO NOT </a:t>
            </a:r>
            <a:r>
              <a:rPr lang="en-US" altLang="en-US" dirty="0"/>
              <a:t>volunteer for an H&amp;I meeting/ presentation if you are not sure you can fulfill your commitment.  </a:t>
            </a:r>
          </a:p>
          <a:p>
            <a:pPr lvl="1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(If you are a speaker and you cannot make it, give the coordinator at least 48 hours notice to fill your position.)</a:t>
            </a:r>
          </a:p>
        </p:txBody>
      </p:sp>
    </p:spTree>
    <p:extLst>
      <p:ext uri="{BB962C8B-B14F-4D97-AF65-F5344CB8AC3E}">
        <p14:creationId xmlns:p14="http://schemas.microsoft.com/office/powerpoint/2010/main" val="35589401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Reaching 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399"/>
          </a:xfrm>
        </p:spPr>
        <p:txBody>
          <a:bodyPr/>
          <a:lstStyle/>
          <a:p>
            <a:r>
              <a:rPr lang="en-US" dirty="0"/>
              <a:t>This is an H&amp;I newsletter</a:t>
            </a:r>
          </a:p>
          <a:p>
            <a:r>
              <a:rPr lang="en-US" dirty="0"/>
              <a:t>Written by and for addicts in institutions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3810000"/>
            <a:ext cx="77724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http://www.na.org/?ID=reaching-out-inde</a:t>
            </a:r>
            <a:r>
              <a:rPr lang="en-US" sz="3200" u="sng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x</a:t>
            </a:r>
            <a:endParaRPr lang="en-US" sz="3200" u="sng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8880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Small Group Discussion</a:t>
            </a:r>
          </a:p>
        </p:txBody>
      </p:sp>
    </p:spTree>
    <p:extLst>
      <p:ext uri="{BB962C8B-B14F-4D97-AF65-F5344CB8AC3E}">
        <p14:creationId xmlns:p14="http://schemas.microsoft.com/office/powerpoint/2010/main" val="41794198"/>
      </p:ext>
    </p:extLst>
  </p:cSld>
  <p:clrMapOvr>
    <a:masterClrMapping/>
  </p:clrMapOvr>
  <p:transition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1500" y="30480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H&amp;I Discussion Topics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8600" y="1143000"/>
            <a:ext cx="8610600" cy="53707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4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Treatment Center</a:t>
            </a:r>
          </a:p>
          <a:p>
            <a:pPr lvl="1"/>
            <a:endParaRPr lang="en-US" sz="1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do you do if you are a panel leader and see a panel member asking inappropriate questions such as “come over to my place after you get out?”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do you do if you are a panel leader and a treatment center wants to bar specific individuals on your panel from entering the facility for an H&amp;I panel meeting?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a person hold a position on staff at a treatment center and be on an H&amp;I panel in the same treatment center? Explain why or why not.</a:t>
            </a:r>
            <a:b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Prison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do you do if an inmate hands you a note that reads: “Tell my mom I am OK”?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do you do if an inmate hands you a note that reads: “I am being raped in my cell and I don’t know what to do”? </a:t>
            </a:r>
          </a:p>
        </p:txBody>
      </p:sp>
    </p:spTree>
    <p:extLst>
      <p:ext uri="{BB962C8B-B14F-4D97-AF65-F5344CB8AC3E}">
        <p14:creationId xmlns:p14="http://schemas.microsoft.com/office/powerpoint/2010/main" val="763968375"/>
      </p:ext>
    </p:extLst>
  </p:cSld>
  <p:clrMapOvr>
    <a:masterClrMapping/>
  </p:clrMapOvr>
  <p:transition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2057399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chemeClr val="bg1"/>
                </a:solidFill>
              </a:rPr>
              <a:t>Questions?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52600" y="4038600"/>
            <a:ext cx="56388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Fermin G. (505) 974-3451,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fermingjr@earthlink.net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George L. (505) 231-4677,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georgelamonda01@gmail.com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 K. (408) 857-3438, 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tom@tomkondo.com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&amp;I Basics-1-1.jpg"/>
          <p:cNvPicPr>
            <a:picLocks noChangeAspect="1"/>
          </p:cNvPicPr>
          <p:nvPr/>
        </p:nvPicPr>
        <p:blipFill>
          <a:blip r:embed="rId3" cstate="print"/>
          <a:srcRect l="2500"/>
          <a:stretch>
            <a:fillRect/>
          </a:stretch>
        </p:blipFill>
        <p:spPr>
          <a:xfrm>
            <a:off x="152400" y="533400"/>
            <a:ext cx="8915400" cy="5753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08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H&amp;I vs. regular NA meetings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/>
              <a:t>Are H&amp;I meetings the same as regular meetings?</a:t>
            </a:r>
          </a:p>
          <a:p>
            <a:r>
              <a:rPr lang="en-US" dirty="0"/>
              <a:t>Not self supporting, uses Area funds – no 7</a:t>
            </a:r>
            <a:r>
              <a:rPr lang="en-US" baseline="30000" dirty="0"/>
              <a:t>th</a:t>
            </a:r>
            <a:r>
              <a:rPr lang="en-US" dirty="0"/>
              <a:t> tradition</a:t>
            </a:r>
          </a:p>
          <a:p>
            <a:r>
              <a:rPr lang="en-US" dirty="0"/>
              <a:t>Anonymity not protected </a:t>
            </a:r>
          </a:p>
          <a:p>
            <a:r>
              <a:rPr lang="en-US" dirty="0"/>
              <a:t>Inmates/clients cannot get out to regular meetings</a:t>
            </a:r>
          </a:p>
          <a:p>
            <a:r>
              <a:rPr lang="en-US" dirty="0"/>
              <a:t>May be under surveillance </a:t>
            </a:r>
          </a:p>
          <a:p>
            <a:r>
              <a:rPr lang="en-US" dirty="0"/>
              <a:t>H&amp;I </a:t>
            </a:r>
            <a:r>
              <a:rPr lang="en-US" u="sng" dirty="0"/>
              <a:t>must</a:t>
            </a:r>
            <a:r>
              <a:rPr lang="en-US" dirty="0"/>
              <a:t> follow the rules of the facility such as restricted access, no cell phones, or dress codes</a:t>
            </a:r>
          </a:p>
          <a:p>
            <a:r>
              <a:rPr lang="en-US" dirty="0"/>
              <a:t>Not Autonomous – Panels must follow Area guidelines and take direction from the NNMA H&amp;I</a:t>
            </a:r>
          </a:p>
        </p:txBody>
      </p:sp>
    </p:spTree>
    <p:extLst>
      <p:ext uri="{BB962C8B-B14F-4D97-AF65-F5344CB8AC3E}">
        <p14:creationId xmlns:p14="http://schemas.microsoft.com/office/powerpoint/2010/main" val="1596679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228600" y="274638"/>
            <a:ext cx="8458200" cy="1477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What </a:t>
            </a:r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does 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Hospitals &amp; Institutions do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?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421105" y="21336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Carrying the message of recovery to those who cannot attend meetings in the community</a:t>
            </a:r>
          </a:p>
          <a:p>
            <a:r>
              <a:rPr lang="en-US" dirty="0"/>
              <a:t>Panel meetings to treatment centers and institutions</a:t>
            </a:r>
          </a:p>
          <a:p>
            <a:r>
              <a:rPr lang="en-US" dirty="0"/>
              <a:t>Provide meeting guides for when they get out</a:t>
            </a:r>
          </a:p>
          <a:p>
            <a:r>
              <a:rPr lang="en-US" dirty="0">
                <a:solidFill>
                  <a:schemeClr val="bg1"/>
                </a:solidFill>
              </a:rPr>
              <a:t>Sending books &amp; literature to institutions</a:t>
            </a:r>
          </a:p>
          <a:p>
            <a:r>
              <a:rPr lang="en-US" dirty="0"/>
              <a:t>Writing letters – Steps Behind the Walls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8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Role Play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 descr="H&amp;I Basics-1-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76200" y="0"/>
            <a:ext cx="2597908" cy="1676400"/>
          </a:xfrm>
          <a:prstGeom prst="rect">
            <a:avLst/>
          </a:prstGeom>
        </p:spPr>
      </p:pic>
      <p:pic>
        <p:nvPicPr>
          <p:cNvPr id="8" name="Picture 7" descr="H&amp;I Basics-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990600" y="0"/>
            <a:ext cx="10206245" cy="685800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06413"/>
            <a:ext cx="7772400" cy="1431925"/>
          </a:xfrm>
        </p:spPr>
        <p:txBody>
          <a:bodyPr>
            <a:normAutofit/>
          </a:bodyPr>
          <a:lstStyle/>
          <a:p>
            <a:r>
              <a:rPr lang="en-US" altLang="en-US" dirty="0"/>
              <a:t>Types of Treatment Facilities: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4114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 SHORT TERM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Detox Centers – 3-6 days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 Day Facilities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Outpatient Facilities – Not eligible for H&amp;I</a:t>
            </a:r>
          </a:p>
          <a:p>
            <a:pPr lvl="2">
              <a:lnSpc>
                <a:spcPct val="90000"/>
              </a:lnSpc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dirty="0"/>
              <a:t>LONG TERM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Recovery Houses– May or may not eligible for H&amp;I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Halfway Houses – Not eligible for H&amp;I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Psychiatric Hospitals		</a:t>
            </a:r>
          </a:p>
        </p:txBody>
      </p:sp>
    </p:spTree>
    <p:extLst>
      <p:ext uri="{BB962C8B-B14F-4D97-AF65-F5344CB8AC3E}">
        <p14:creationId xmlns:p14="http://schemas.microsoft.com/office/powerpoint/2010/main" val="1636956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Types of Institutional Facilities: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971800"/>
            <a:ext cx="7772400" cy="3124200"/>
          </a:xfrm>
        </p:spPr>
        <p:txBody>
          <a:bodyPr/>
          <a:lstStyle/>
          <a:p>
            <a:r>
              <a:rPr lang="en-US" altLang="en-US" dirty="0"/>
              <a:t>Correctional Facilities</a:t>
            </a:r>
          </a:p>
          <a:p>
            <a:pPr lvl="2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 Term - prisons</a:t>
            </a:r>
          </a:p>
          <a:p>
            <a:pPr lvl="2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 Term - jails</a:t>
            </a:r>
          </a:p>
          <a:p>
            <a:pPr lvl="2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Adolescent </a:t>
            </a:r>
          </a:p>
        </p:txBody>
      </p:sp>
    </p:spTree>
    <p:extLst>
      <p:ext uri="{BB962C8B-B14F-4D97-AF65-F5344CB8AC3E}">
        <p14:creationId xmlns:p14="http://schemas.microsoft.com/office/powerpoint/2010/main" val="1973426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52400" y="274638"/>
            <a:ext cx="8534400" cy="1173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H&amp;I and PR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800" dirty="0">
                <a:solidFill>
                  <a:schemeClr val="bg1"/>
                </a:solidFill>
              </a:rPr>
              <a:t>What are the connections between H&amp;I and PR?</a:t>
            </a:r>
          </a:p>
          <a:p>
            <a:r>
              <a:rPr lang="en-US" dirty="0">
                <a:solidFill>
                  <a:schemeClr val="bg1"/>
                </a:solidFill>
              </a:rPr>
              <a:t>PR connection - building and maintaining relationships with facilities particularly when starting</a:t>
            </a:r>
          </a:p>
          <a:p>
            <a:r>
              <a:rPr lang="en-US" dirty="0">
                <a:solidFill>
                  <a:schemeClr val="bg1"/>
                </a:solidFill>
              </a:rPr>
              <a:t>H&amp;I and PR cooperation – joint presentations</a:t>
            </a:r>
          </a:p>
          <a:p>
            <a:r>
              <a:rPr lang="en-US" dirty="0">
                <a:solidFill>
                  <a:schemeClr val="bg1"/>
                </a:solidFill>
              </a:rPr>
              <a:t>Working with PR committees when presenting information about NA to those outside the fellowship such as jails.</a:t>
            </a:r>
          </a:p>
          <a:p>
            <a:r>
              <a:rPr lang="en-US" dirty="0"/>
              <a:t>If there is no PI/PR resource person available, use PR guidelines and PR material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Correctional facilities – See Chap 6 PR handbook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 Facilities – See Chap 7 PR handbook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911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8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</TotalTime>
  <Words>2529</Words>
  <Application>Microsoft Office PowerPoint</Application>
  <PresentationFormat>On-screen Show (4:3)</PresentationFormat>
  <Paragraphs>237</Paragraphs>
  <Slides>36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Times New Roman</vt:lpstr>
      <vt:lpstr>Wingdings</vt:lpstr>
      <vt:lpstr>Office Theme</vt:lpstr>
      <vt:lpstr>Hospital &amp; Institutions  Orientation</vt:lpstr>
      <vt:lpstr>H&amp;I History</vt:lpstr>
      <vt:lpstr>H&amp;I guidelines/handbook history </vt:lpstr>
      <vt:lpstr>H&amp;I vs. regular NA meetings</vt:lpstr>
      <vt:lpstr>PowerPoint Presentation</vt:lpstr>
      <vt:lpstr>Role Play</vt:lpstr>
      <vt:lpstr>Types of Treatment Facilities:</vt:lpstr>
      <vt:lpstr>Types of Institutional Facilities:</vt:lpstr>
      <vt:lpstr>PowerPoint Presentation</vt:lpstr>
      <vt:lpstr>H&amp;I Functions at Multiple Levels</vt:lpstr>
      <vt:lpstr>Sexual Harassment</vt:lpstr>
      <vt:lpstr>PREA</vt:lpstr>
      <vt:lpstr>Steps Behind the Walls</vt:lpstr>
      <vt:lpstr>PowerPoint Presentation</vt:lpstr>
      <vt:lpstr>PowerPoint Presentation</vt:lpstr>
      <vt:lpstr>Panel Leader Do’s</vt:lpstr>
      <vt:lpstr>Panel Leader Don'ts</vt:lpstr>
      <vt:lpstr>Panel member Do’s</vt:lpstr>
      <vt:lpstr>Panel leaders getting speakers</vt:lpstr>
      <vt:lpstr>Panel Member Don'ts I</vt:lpstr>
      <vt:lpstr>Panel Member Don'ts II</vt:lpstr>
      <vt:lpstr>Working with others:</vt:lpstr>
      <vt:lpstr>Literature Do’s</vt:lpstr>
      <vt:lpstr>Questions and Answers</vt:lpstr>
      <vt:lpstr>Questions and Answers</vt:lpstr>
      <vt:lpstr>H &amp; I Guidelines for Panel Members:</vt:lpstr>
      <vt:lpstr>H&amp;I Suggested Clean Time Guidelines</vt:lpstr>
      <vt:lpstr>H&amp;I Requirements for jail/prison</vt:lpstr>
      <vt:lpstr>How to pick an H&amp;I meeting for you </vt:lpstr>
      <vt:lpstr>Orientation</vt:lpstr>
      <vt:lpstr>Personal Commitments Check</vt:lpstr>
      <vt:lpstr>Reaching Out</vt:lpstr>
      <vt:lpstr>Small Group Discussion</vt:lpstr>
      <vt:lpstr>PowerPoint Presentation</vt:lpstr>
      <vt:lpstr>Questions?</vt:lpstr>
      <vt:lpstr>PowerPoint Presentation</vt:lpstr>
    </vt:vector>
  </TitlesOfParts>
  <Company>NAWS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tom@tomkondo.com</dc:creator>
  <cp:lastModifiedBy>pamela seevers</cp:lastModifiedBy>
  <cp:revision>117</cp:revision>
  <dcterms:created xsi:type="dcterms:W3CDTF">2011-08-09T18:39:54Z</dcterms:created>
  <dcterms:modified xsi:type="dcterms:W3CDTF">2024-03-15T00:44:37Z</dcterms:modified>
</cp:coreProperties>
</file>