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4" r:id="rId4"/>
  </p:sldMasterIdLst>
  <p:notesMasterIdLst>
    <p:notesMasterId r:id="rId16"/>
  </p:notesMasterIdLst>
  <p:handoutMasterIdLst>
    <p:handoutMasterId r:id="rId17"/>
  </p:handoutMasterIdLst>
  <p:sldIdLst>
    <p:sldId id="268" r:id="rId5"/>
    <p:sldId id="270" r:id="rId6"/>
    <p:sldId id="261" r:id="rId7"/>
    <p:sldId id="271" r:id="rId8"/>
    <p:sldId id="272" r:id="rId9"/>
    <p:sldId id="273" r:id="rId10"/>
    <p:sldId id="274" r:id="rId11"/>
    <p:sldId id="275" r:id="rId12"/>
    <p:sldId id="276" r:id="rId13"/>
    <p:sldId id="277"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35" autoAdjust="0"/>
  </p:normalViewPr>
  <p:slideViewPr>
    <p:cSldViewPr snapToGrid="0" snapToObjects="1">
      <p:cViewPr varScale="1">
        <p:scale>
          <a:sx n="86" d="100"/>
          <a:sy n="86" d="100"/>
        </p:scale>
        <p:origin x="642" y="96"/>
      </p:cViewPr>
      <p:guideLst/>
    </p:cSldViewPr>
  </p:slideViewPr>
  <p:notesTextViewPr>
    <p:cViewPr>
      <p:scale>
        <a:sx n="1" d="1"/>
        <a:sy n="1" d="1"/>
      </p:scale>
      <p:origin x="0" y="0"/>
    </p:cViewPr>
  </p:notesTextViewPr>
  <p:notesViewPr>
    <p:cSldViewPr snapToGrid="0" snapToObjects="1">
      <p:cViewPr varScale="1">
        <p:scale>
          <a:sx n="68" d="100"/>
          <a:sy n="68" d="100"/>
        </p:scale>
        <p:origin x="3288" y="3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0BB816-636F-4C40-9EC7-A3BA365B89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7CE0D02-F780-4697-9A30-3F10F4D67C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99885C-64C6-4202-8B65-38170DBD673D}" type="datetimeFigureOut">
              <a:rPr lang="en-US" smtClean="0"/>
              <a:t>3/14/2024</a:t>
            </a:fld>
            <a:endParaRPr lang="en-US" dirty="0"/>
          </a:p>
        </p:txBody>
      </p:sp>
      <p:sp>
        <p:nvSpPr>
          <p:cNvPr id="4" name="Footer Placeholder 3">
            <a:extLst>
              <a:ext uri="{FF2B5EF4-FFF2-40B4-BE49-F238E27FC236}">
                <a16:creationId xmlns:a16="http://schemas.microsoft.com/office/drawing/2014/main" id="{E50C7536-00AB-4C14-90D3-7D88603F2A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FDBC111-E561-48D6-9DB3-85F8BE552B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1AA4D1-BF1D-4260-B442-EBD7859EC5F1}" type="slidenum">
              <a:rPr lang="en-US" smtClean="0"/>
              <a:t>‹#›</a:t>
            </a:fld>
            <a:endParaRPr lang="en-US" dirty="0"/>
          </a:p>
        </p:txBody>
      </p:sp>
    </p:spTree>
    <p:extLst>
      <p:ext uri="{BB962C8B-B14F-4D97-AF65-F5344CB8AC3E}">
        <p14:creationId xmlns:p14="http://schemas.microsoft.com/office/powerpoint/2010/main" val="691146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49326-15A5-4041-B3F6-1CB1FE840753}" type="datetimeFigureOut">
              <a:rPr lang="en-US" smtClean="0"/>
              <a:t>3/14/2024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D39BA2-F127-4DB1-B8FD-D5A70CC3E01B}" type="slidenum">
              <a:rPr lang="en-US" smtClean="0"/>
              <a:t>‹#›</a:t>
            </a:fld>
            <a:endParaRPr lang="en-US" dirty="0"/>
          </a:p>
        </p:txBody>
      </p:sp>
    </p:spTree>
    <p:extLst>
      <p:ext uri="{BB962C8B-B14F-4D97-AF65-F5344CB8AC3E}">
        <p14:creationId xmlns:p14="http://schemas.microsoft.com/office/powerpoint/2010/main" val="400240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1</a:t>
            </a:fld>
            <a:endParaRPr lang="en-US" dirty="0"/>
          </a:p>
        </p:txBody>
      </p:sp>
    </p:spTree>
    <p:extLst>
      <p:ext uri="{BB962C8B-B14F-4D97-AF65-F5344CB8AC3E}">
        <p14:creationId xmlns:p14="http://schemas.microsoft.com/office/powerpoint/2010/main" val="2738549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3</a:t>
            </a:fld>
            <a:endParaRPr lang="en-US" dirty="0"/>
          </a:p>
        </p:txBody>
      </p:sp>
    </p:spTree>
    <p:extLst>
      <p:ext uri="{BB962C8B-B14F-4D97-AF65-F5344CB8AC3E}">
        <p14:creationId xmlns:p14="http://schemas.microsoft.com/office/powerpoint/2010/main" val="33078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5</a:t>
            </a:fld>
            <a:endParaRPr lang="en-US" dirty="0"/>
          </a:p>
        </p:txBody>
      </p:sp>
    </p:spTree>
    <p:extLst>
      <p:ext uri="{BB962C8B-B14F-4D97-AF65-F5344CB8AC3E}">
        <p14:creationId xmlns:p14="http://schemas.microsoft.com/office/powerpoint/2010/main" val="1941830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9</a:t>
            </a:fld>
            <a:endParaRPr lang="en-US" dirty="0"/>
          </a:p>
        </p:txBody>
      </p:sp>
    </p:spTree>
    <p:extLst>
      <p:ext uri="{BB962C8B-B14F-4D97-AF65-F5344CB8AC3E}">
        <p14:creationId xmlns:p14="http://schemas.microsoft.com/office/powerpoint/2010/main" val="3748125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11</a:t>
            </a:fld>
            <a:endParaRPr lang="en-US" dirty="0"/>
          </a:p>
        </p:txBody>
      </p:sp>
    </p:spTree>
    <p:extLst>
      <p:ext uri="{BB962C8B-B14F-4D97-AF65-F5344CB8AC3E}">
        <p14:creationId xmlns:p14="http://schemas.microsoft.com/office/powerpoint/2010/main" val="4083598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7230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5363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20582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6986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424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495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4942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055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5574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4706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5838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6399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2720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8141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3138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3848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3/14/2024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852081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081D-517B-5D43-A7B4-E67DDEDC0B31}"/>
              </a:ext>
            </a:extLst>
          </p:cNvPr>
          <p:cNvSpPr>
            <a:spLocks noGrp="1"/>
          </p:cNvSpPr>
          <p:nvPr>
            <p:ph type="ctrTitle"/>
          </p:nvPr>
        </p:nvSpPr>
        <p:spPr>
          <a:xfrm>
            <a:off x="2155915" y="3988231"/>
            <a:ext cx="8915399" cy="1126283"/>
          </a:xfrm>
        </p:spPr>
        <p:txBody>
          <a:bodyPr>
            <a:normAutofit/>
          </a:bodyPr>
          <a:lstStyle/>
          <a:p>
            <a:r>
              <a:rPr lang="en-US" dirty="0">
                <a:solidFill>
                  <a:schemeClr val="bg1">
                    <a:lumMod val="95000"/>
                  </a:schemeClr>
                </a:solidFill>
              </a:rPr>
              <a:t>Service Etiquette</a:t>
            </a:r>
          </a:p>
        </p:txBody>
      </p:sp>
      <p:pic>
        <p:nvPicPr>
          <p:cNvPr id="4" name="Picture 3" descr="A group of images in circles&#10;&#10;Description automatically generated">
            <a:extLst>
              <a:ext uri="{FF2B5EF4-FFF2-40B4-BE49-F238E27FC236}">
                <a16:creationId xmlns:a16="http://schemas.microsoft.com/office/drawing/2014/main" id="{421AEBAA-551D-BBAA-588B-153D27135941}"/>
              </a:ext>
            </a:extLst>
          </p:cNvPr>
          <p:cNvPicPr>
            <a:picLocks noChangeAspect="1"/>
          </p:cNvPicPr>
          <p:nvPr/>
        </p:nvPicPr>
        <p:blipFill>
          <a:blip r:embed="rId3"/>
          <a:stretch>
            <a:fillRect/>
          </a:stretch>
        </p:blipFill>
        <p:spPr>
          <a:xfrm>
            <a:off x="2155915" y="620462"/>
            <a:ext cx="8782500" cy="3367769"/>
          </a:xfrm>
          <a:prstGeom prst="rect">
            <a:avLst/>
          </a:prstGeom>
        </p:spPr>
      </p:pic>
      <p:pic>
        <p:nvPicPr>
          <p:cNvPr id="8" name="Picture 7" descr="A white logo with a black background&#10;&#10;Description automatically generated">
            <a:extLst>
              <a:ext uri="{FF2B5EF4-FFF2-40B4-BE49-F238E27FC236}">
                <a16:creationId xmlns:a16="http://schemas.microsoft.com/office/drawing/2014/main" id="{DF3C648F-6F72-CFE9-63F4-E2BB248BD446}"/>
              </a:ext>
            </a:extLst>
          </p:cNvPr>
          <p:cNvPicPr>
            <a:picLocks noChangeAspect="1"/>
          </p:cNvPicPr>
          <p:nvPr/>
        </p:nvPicPr>
        <p:blipFill>
          <a:blip r:embed="rId4"/>
          <a:stretch>
            <a:fillRect/>
          </a:stretch>
        </p:blipFill>
        <p:spPr>
          <a:xfrm>
            <a:off x="228997" y="5741755"/>
            <a:ext cx="1066024" cy="1066024"/>
          </a:xfrm>
          <a:prstGeom prst="rect">
            <a:avLst/>
          </a:prstGeom>
        </p:spPr>
      </p:pic>
    </p:spTree>
    <p:extLst>
      <p:ext uri="{BB962C8B-B14F-4D97-AF65-F5344CB8AC3E}">
        <p14:creationId xmlns:p14="http://schemas.microsoft.com/office/powerpoint/2010/main" val="312941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ED450B-23CA-9D7D-CD28-8D8D079EB59D}"/>
              </a:ext>
            </a:extLst>
          </p:cNvPr>
          <p:cNvSpPr>
            <a:spLocks noGrp="1"/>
          </p:cNvSpPr>
          <p:nvPr>
            <p:ph type="title"/>
          </p:nvPr>
        </p:nvSpPr>
        <p:spPr>
          <a:xfrm>
            <a:off x="1813428" y="723791"/>
            <a:ext cx="6789614" cy="519219"/>
          </a:xfrm>
        </p:spPr>
        <p:txBody>
          <a:bodyPr>
            <a:normAutofit/>
          </a:bodyPr>
          <a:lstStyle/>
          <a:p>
            <a:r>
              <a:rPr lang="en-US" sz="2800" b="0" i="0" u="none" strike="noStrike" baseline="0" dirty="0">
                <a:latin typeface="ArialMT"/>
              </a:rPr>
              <a:t>Some examples of </a:t>
            </a:r>
            <a:r>
              <a:rPr lang="en-US" sz="2800" b="1" i="0" u="none" strike="noStrike" baseline="0" dirty="0">
                <a:latin typeface="Arial-BoldMT"/>
              </a:rPr>
              <a:t>service etiquette </a:t>
            </a:r>
            <a:r>
              <a:rPr lang="en-US" sz="2800" b="0" i="0" u="none" strike="noStrike" baseline="0" dirty="0">
                <a:latin typeface="ArialMT"/>
              </a:rPr>
              <a:t>are:</a:t>
            </a:r>
            <a:endParaRPr lang="en-US" sz="2800" b="1" dirty="0"/>
          </a:p>
        </p:txBody>
      </p:sp>
      <p:sp>
        <p:nvSpPr>
          <p:cNvPr id="7" name="TextBox 6">
            <a:extLst>
              <a:ext uri="{FF2B5EF4-FFF2-40B4-BE49-F238E27FC236}">
                <a16:creationId xmlns:a16="http://schemas.microsoft.com/office/drawing/2014/main" id="{6F577C3E-C1F6-ADFC-5542-004AC5C162C6}"/>
              </a:ext>
            </a:extLst>
          </p:cNvPr>
          <p:cNvSpPr txBox="1"/>
          <p:nvPr/>
        </p:nvSpPr>
        <p:spPr>
          <a:xfrm>
            <a:off x="2218696" y="1424797"/>
            <a:ext cx="9470913" cy="4247317"/>
          </a:xfrm>
          <a:prstGeom prst="rect">
            <a:avLst/>
          </a:prstGeom>
          <a:noFill/>
        </p:spPr>
        <p:txBody>
          <a:bodyPr wrap="square" rtlCol="0">
            <a:spAutoFit/>
          </a:bodyPr>
          <a:lstStyle/>
          <a:p>
            <a:pPr marL="285750" indent="-285750" algn="l">
              <a:buFont typeface="Wingdings" panose="05000000000000000000" pitchFamily="2" charset="2"/>
              <a:buChar char="§"/>
            </a:pPr>
            <a:r>
              <a:rPr lang="en-US" sz="1800" b="0" i="0" u="none" strike="noStrike" baseline="0" dirty="0">
                <a:latin typeface="ArialMT"/>
              </a:rPr>
              <a:t>Arriving early or on time for service commitments</a:t>
            </a:r>
          </a:p>
          <a:p>
            <a:pPr marL="285750" indent="-285750" algn="l">
              <a:buFont typeface="Wingdings" panose="05000000000000000000" pitchFamily="2" charset="2"/>
              <a:buChar char="§"/>
            </a:pPr>
            <a:r>
              <a:rPr lang="en-US" sz="1800" b="0" i="0" u="none" strike="noStrike" baseline="0" dirty="0">
                <a:latin typeface="ArialMT"/>
              </a:rPr>
              <a:t>Arriving prepared with supplies</a:t>
            </a:r>
          </a:p>
          <a:p>
            <a:pPr marL="285750" indent="-285750" algn="l">
              <a:buFont typeface="Wingdings" panose="05000000000000000000" pitchFamily="2" charset="2"/>
              <a:buChar char="§"/>
            </a:pPr>
            <a:r>
              <a:rPr lang="en-US" sz="1800" b="0" i="0" u="none" strike="noStrike" baseline="0" dirty="0">
                <a:latin typeface="ArialMT"/>
              </a:rPr>
              <a:t>Remaining in the meeting for the allotted amount of time</a:t>
            </a:r>
          </a:p>
          <a:p>
            <a:pPr marL="285750" indent="-285750" algn="l">
              <a:buFont typeface="Wingdings" panose="05000000000000000000" pitchFamily="2" charset="2"/>
              <a:buChar char="§"/>
            </a:pPr>
            <a:r>
              <a:rPr lang="en-US" sz="1800" b="0" i="0" u="none" strike="noStrike" baseline="0" dirty="0">
                <a:latin typeface="ArialMT"/>
              </a:rPr>
              <a:t>Allow the facilitator to facilitate and only speak when recognized</a:t>
            </a:r>
          </a:p>
          <a:p>
            <a:pPr marL="285750" indent="-285750" algn="l">
              <a:buFont typeface="Wingdings" panose="05000000000000000000" pitchFamily="2" charset="2"/>
              <a:buChar char="§"/>
            </a:pPr>
            <a:r>
              <a:rPr lang="en-US" sz="1800" b="0" i="0" u="none" strike="noStrike" baseline="0" dirty="0">
                <a:latin typeface="ArialMT"/>
              </a:rPr>
              <a:t>Not interrupting or talking over others in round table discussions</a:t>
            </a:r>
          </a:p>
          <a:p>
            <a:pPr marL="285750" indent="-285750" algn="l">
              <a:buFont typeface="Wingdings" panose="05000000000000000000" pitchFamily="2" charset="2"/>
              <a:buChar char="§"/>
            </a:pPr>
            <a:r>
              <a:rPr lang="en-US" sz="1800" b="0" i="0" u="none" strike="noStrike" baseline="0" dirty="0">
                <a:latin typeface="ArialMT"/>
              </a:rPr>
              <a:t>Respecting the views and opinions of others</a:t>
            </a:r>
          </a:p>
          <a:p>
            <a:pPr marL="285750" indent="-285750" algn="l">
              <a:buFont typeface="Wingdings" panose="05000000000000000000" pitchFamily="2" charset="2"/>
              <a:buChar char="§"/>
            </a:pPr>
            <a:r>
              <a:rPr lang="en-US" sz="1800" b="0" i="0" u="none" strike="noStrike" baseline="0" dirty="0">
                <a:latin typeface="ArialMT"/>
              </a:rPr>
              <a:t>Not accepting bullying or aggressive behavior, there are appropriate ways to express      opposition or dissatisfaction with what is happening.</a:t>
            </a:r>
          </a:p>
          <a:p>
            <a:pPr marL="285750" indent="-285750" algn="l">
              <a:buFont typeface="Wingdings" panose="05000000000000000000" pitchFamily="2" charset="2"/>
              <a:buChar char="§"/>
            </a:pPr>
            <a:r>
              <a:rPr lang="en-US" sz="1800" b="0" i="0" u="none" strike="noStrike" baseline="0" dirty="0">
                <a:latin typeface="ArialMT"/>
              </a:rPr>
              <a:t>Not having side conversations and taking disruptive talking out of the room</a:t>
            </a:r>
          </a:p>
          <a:p>
            <a:pPr marL="285750" indent="-285750" algn="l">
              <a:buFont typeface="Wingdings" panose="05000000000000000000" pitchFamily="2" charset="2"/>
              <a:buChar char="§"/>
            </a:pPr>
            <a:r>
              <a:rPr lang="en-US" sz="1800" b="0" i="0" u="none" strike="noStrike" baseline="0" dirty="0">
                <a:latin typeface="ArialMT"/>
              </a:rPr>
              <a:t>Not using our knowledge and experience as weapons and only in the furtherment of our efforts</a:t>
            </a:r>
          </a:p>
          <a:p>
            <a:pPr marL="285750" indent="-285750" algn="l">
              <a:buFont typeface="Wingdings" panose="05000000000000000000" pitchFamily="2" charset="2"/>
              <a:buChar char="§"/>
            </a:pPr>
            <a:r>
              <a:rPr lang="en-US" sz="1800" b="0" i="0" u="none" strike="noStrike" baseline="0" dirty="0">
                <a:latin typeface="ArialMT"/>
              </a:rPr>
              <a:t>Being “present” and engaged during sessions, this communicates respect.</a:t>
            </a:r>
          </a:p>
          <a:p>
            <a:pPr marL="285750" indent="-285750" algn="l">
              <a:buFont typeface="Wingdings" panose="05000000000000000000" pitchFamily="2" charset="2"/>
              <a:buChar char="§"/>
            </a:pPr>
            <a:r>
              <a:rPr lang="en-US" sz="1800" b="0" i="0" u="none" strike="noStrike" baseline="0" dirty="0">
                <a:latin typeface="ArialMT"/>
              </a:rPr>
              <a:t>If you wouldn’t have it said or done to you, don’t say it or do it to anyone else.</a:t>
            </a:r>
          </a:p>
          <a:p>
            <a:pPr marL="285750" indent="-285750" algn="l">
              <a:buFont typeface="Wingdings" panose="05000000000000000000" pitchFamily="2" charset="2"/>
              <a:buChar char="§"/>
            </a:pPr>
            <a:r>
              <a:rPr lang="en-US" sz="1800" b="0" i="0" u="none" strike="noStrike" baseline="0" dirty="0">
                <a:latin typeface="ArialMT"/>
              </a:rPr>
              <a:t>Teaching the people coming up behind us how to behave in service. “Each one teach one”.</a:t>
            </a:r>
            <a:endParaRPr lang="en-US" dirty="0"/>
          </a:p>
        </p:txBody>
      </p:sp>
      <p:sp>
        <p:nvSpPr>
          <p:cNvPr id="2" name="Title 2">
            <a:extLst>
              <a:ext uri="{FF2B5EF4-FFF2-40B4-BE49-F238E27FC236}">
                <a16:creationId xmlns:a16="http://schemas.microsoft.com/office/drawing/2014/main" id="{9237D065-EB43-A16C-4716-9A7ED51E8B4D}"/>
              </a:ext>
            </a:extLst>
          </p:cNvPr>
          <p:cNvSpPr txBox="1">
            <a:spLocks/>
          </p:cNvSpPr>
          <p:nvPr/>
        </p:nvSpPr>
        <p:spPr>
          <a:xfrm>
            <a:off x="1813427" y="5862683"/>
            <a:ext cx="9876181" cy="51921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0" i="0" u="none" strike="noStrike" baseline="0" dirty="0">
                <a:latin typeface="ArialMT"/>
              </a:rPr>
              <a:t>What are other service etiquette suggestions can you offer?</a:t>
            </a:r>
            <a:endParaRPr lang="en-US" sz="2800" b="1" dirty="0"/>
          </a:p>
        </p:txBody>
      </p:sp>
      <p:pic>
        <p:nvPicPr>
          <p:cNvPr id="4" name="Picture 3" descr="A white logo with a black background&#10;&#10;Description automatically generated">
            <a:extLst>
              <a:ext uri="{FF2B5EF4-FFF2-40B4-BE49-F238E27FC236}">
                <a16:creationId xmlns:a16="http://schemas.microsoft.com/office/drawing/2014/main" id="{2AECE22B-BC19-05EF-E13F-E2CB4D555340}"/>
              </a:ext>
            </a:extLst>
          </p:cNvPr>
          <p:cNvPicPr>
            <a:picLocks noChangeAspect="1"/>
          </p:cNvPicPr>
          <p:nvPr/>
        </p:nvPicPr>
        <p:blipFill>
          <a:blip r:embed="rId2"/>
          <a:stretch>
            <a:fillRect/>
          </a:stretch>
        </p:blipFill>
        <p:spPr>
          <a:xfrm>
            <a:off x="228997" y="5741755"/>
            <a:ext cx="1066024" cy="1066024"/>
          </a:xfrm>
          <a:prstGeom prst="rect">
            <a:avLst/>
          </a:prstGeom>
        </p:spPr>
      </p:pic>
    </p:spTree>
    <p:extLst>
      <p:ext uri="{BB962C8B-B14F-4D97-AF65-F5344CB8AC3E}">
        <p14:creationId xmlns:p14="http://schemas.microsoft.com/office/powerpoint/2010/main" val="1593314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081D-517B-5D43-A7B4-E67DDEDC0B31}"/>
              </a:ext>
            </a:extLst>
          </p:cNvPr>
          <p:cNvSpPr>
            <a:spLocks noGrp="1"/>
          </p:cNvSpPr>
          <p:nvPr>
            <p:ph type="ctrTitle"/>
          </p:nvPr>
        </p:nvSpPr>
        <p:spPr>
          <a:xfrm>
            <a:off x="2226365" y="2830664"/>
            <a:ext cx="9278247" cy="1946717"/>
          </a:xfrm>
        </p:spPr>
        <p:txBody>
          <a:bodyPr>
            <a:normAutofit fontScale="90000"/>
          </a:bodyPr>
          <a:lstStyle/>
          <a:p>
            <a:r>
              <a:rPr lang="en-US" sz="3200" b="1" dirty="0">
                <a:solidFill>
                  <a:schemeClr val="bg1">
                    <a:lumMod val="95000"/>
                  </a:schemeClr>
                </a:solidFill>
              </a:rPr>
              <a:t>We would like to thank everyone that attended and participated in this very important topic that is integral to the health and growth of our fellowship.</a:t>
            </a:r>
          </a:p>
        </p:txBody>
      </p:sp>
      <p:sp>
        <p:nvSpPr>
          <p:cNvPr id="3" name="Subtitle 2">
            <a:extLst>
              <a:ext uri="{FF2B5EF4-FFF2-40B4-BE49-F238E27FC236}">
                <a16:creationId xmlns:a16="http://schemas.microsoft.com/office/drawing/2014/main" id="{96D75439-C766-134A-A0D0-BE002D8B0AAD}"/>
              </a:ext>
            </a:extLst>
          </p:cNvPr>
          <p:cNvSpPr>
            <a:spLocks noGrp="1"/>
          </p:cNvSpPr>
          <p:nvPr>
            <p:ph type="subTitle" idx="1"/>
          </p:nvPr>
        </p:nvSpPr>
        <p:spPr>
          <a:xfrm>
            <a:off x="2589213" y="5176299"/>
            <a:ext cx="8915399" cy="727363"/>
          </a:xfrm>
        </p:spPr>
        <p:txBody>
          <a:bodyPr>
            <a:normAutofit/>
          </a:bodyPr>
          <a:lstStyle/>
          <a:p>
            <a:r>
              <a:rPr lang="en-US" sz="3200" b="0" i="0" u="none" strike="noStrike" baseline="0" dirty="0">
                <a:solidFill>
                  <a:schemeClr val="bg1">
                    <a:lumMod val="95000"/>
                  </a:schemeClr>
                </a:solidFill>
                <a:latin typeface="ArialMT"/>
              </a:rPr>
              <a:t>Charlotte H and Kristi-Beth F</a:t>
            </a:r>
            <a:endParaRPr lang="en-US" sz="3200" dirty="0">
              <a:solidFill>
                <a:schemeClr val="bg1">
                  <a:lumMod val="95000"/>
                </a:schemeClr>
              </a:solidFill>
            </a:endParaRPr>
          </a:p>
        </p:txBody>
      </p:sp>
      <p:sp>
        <p:nvSpPr>
          <p:cNvPr id="4" name="Title 1">
            <a:extLst>
              <a:ext uri="{FF2B5EF4-FFF2-40B4-BE49-F238E27FC236}">
                <a16:creationId xmlns:a16="http://schemas.microsoft.com/office/drawing/2014/main" id="{0C37EBAB-2824-2C6C-CD51-6FD4F4BA9452}"/>
              </a:ext>
            </a:extLst>
          </p:cNvPr>
          <p:cNvSpPr txBox="1">
            <a:spLocks/>
          </p:cNvSpPr>
          <p:nvPr/>
        </p:nvSpPr>
        <p:spPr>
          <a:xfrm>
            <a:off x="2016719" y="622728"/>
            <a:ext cx="8915399" cy="1126283"/>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accent2">
                    <a:lumMod val="75000"/>
                  </a:schemeClr>
                </a:solidFill>
              </a:rPr>
              <a:t>Questions?</a:t>
            </a:r>
          </a:p>
        </p:txBody>
      </p:sp>
      <p:pic>
        <p:nvPicPr>
          <p:cNvPr id="6" name="Picture 5" descr="A white logo with a black background&#10;&#10;Description automatically generated">
            <a:extLst>
              <a:ext uri="{FF2B5EF4-FFF2-40B4-BE49-F238E27FC236}">
                <a16:creationId xmlns:a16="http://schemas.microsoft.com/office/drawing/2014/main" id="{9A3AC34D-9EFC-E1FE-0788-645D742174D1}"/>
              </a:ext>
            </a:extLst>
          </p:cNvPr>
          <p:cNvPicPr>
            <a:picLocks noChangeAspect="1"/>
          </p:cNvPicPr>
          <p:nvPr/>
        </p:nvPicPr>
        <p:blipFill>
          <a:blip r:embed="rId3"/>
          <a:stretch>
            <a:fillRect/>
          </a:stretch>
        </p:blipFill>
        <p:spPr>
          <a:xfrm>
            <a:off x="228997" y="5741755"/>
            <a:ext cx="1066024" cy="1066024"/>
          </a:xfrm>
          <a:prstGeom prst="rect">
            <a:avLst/>
          </a:prstGeom>
        </p:spPr>
      </p:pic>
    </p:spTree>
    <p:extLst>
      <p:ext uri="{BB962C8B-B14F-4D97-AF65-F5344CB8AC3E}">
        <p14:creationId xmlns:p14="http://schemas.microsoft.com/office/powerpoint/2010/main" val="4063739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C2C71-EAE1-1219-D619-EBBB2B0FE962}"/>
              </a:ext>
            </a:extLst>
          </p:cNvPr>
          <p:cNvSpPr>
            <a:spLocks noGrp="1"/>
          </p:cNvSpPr>
          <p:nvPr>
            <p:ph type="title"/>
          </p:nvPr>
        </p:nvSpPr>
        <p:spPr/>
        <p:txBody>
          <a:bodyPr>
            <a:normAutofit/>
          </a:bodyPr>
          <a:lstStyle/>
          <a:p>
            <a:r>
              <a:rPr lang="en-US" sz="6600" b="1" dirty="0"/>
              <a:t>Service Etiquette</a:t>
            </a:r>
          </a:p>
        </p:txBody>
      </p:sp>
      <p:sp>
        <p:nvSpPr>
          <p:cNvPr id="3" name="Content Placeholder 2">
            <a:extLst>
              <a:ext uri="{FF2B5EF4-FFF2-40B4-BE49-F238E27FC236}">
                <a16:creationId xmlns:a16="http://schemas.microsoft.com/office/drawing/2014/main" id="{FE32E005-7424-3348-6A01-4C330B77DECC}"/>
              </a:ext>
            </a:extLst>
          </p:cNvPr>
          <p:cNvSpPr>
            <a:spLocks noGrp="1"/>
          </p:cNvSpPr>
          <p:nvPr>
            <p:ph idx="1"/>
          </p:nvPr>
        </p:nvSpPr>
        <p:spPr/>
        <p:txBody>
          <a:bodyPr>
            <a:normAutofit/>
          </a:bodyPr>
          <a:lstStyle/>
          <a:p>
            <a:pPr algn="l"/>
            <a:r>
              <a:rPr lang="en-US" sz="3200" b="0" i="0" u="none" strike="noStrike" baseline="0" dirty="0">
                <a:latin typeface="ArialMT"/>
              </a:rPr>
              <a:t>The definition of </a:t>
            </a:r>
            <a:r>
              <a:rPr lang="en-US" sz="3200" b="1" i="0" u="none" strike="noStrike" baseline="0" dirty="0">
                <a:latin typeface="Arial-BoldMT"/>
              </a:rPr>
              <a:t>service </a:t>
            </a:r>
            <a:r>
              <a:rPr lang="en-US" sz="3200" b="0" i="0" u="none" strike="noStrike" baseline="0" dirty="0">
                <a:latin typeface="ArialMT"/>
              </a:rPr>
              <a:t>according to the Oxford Dictionary is, </a:t>
            </a:r>
            <a:r>
              <a:rPr lang="en-US" sz="3200" b="0" i="1" u="none" strike="noStrike" baseline="0" dirty="0">
                <a:latin typeface="Arial-ItalicMT"/>
              </a:rPr>
              <a:t>“The action of helping or doing work for someone.” </a:t>
            </a:r>
          </a:p>
          <a:p>
            <a:pPr algn="l"/>
            <a:r>
              <a:rPr lang="en-US" sz="3200" b="0" i="0" u="none" strike="noStrike" baseline="0" dirty="0">
                <a:latin typeface="ArialMT"/>
              </a:rPr>
              <a:t>The definition of </a:t>
            </a:r>
            <a:r>
              <a:rPr lang="en-US" sz="3200" b="1" i="0" u="none" strike="noStrike" baseline="0" dirty="0">
                <a:latin typeface="Arial-BoldMT"/>
              </a:rPr>
              <a:t>etiquette </a:t>
            </a:r>
            <a:r>
              <a:rPr lang="en-US" sz="3200" b="0" i="0" u="none" strike="noStrike" baseline="0" dirty="0">
                <a:latin typeface="ArialMT"/>
              </a:rPr>
              <a:t>according to the Oxford Dictionary is, </a:t>
            </a:r>
            <a:r>
              <a:rPr lang="en-US" sz="3200" b="0" i="1" u="none" strike="noStrike" baseline="0" dirty="0">
                <a:latin typeface="Arial-ItalicMT"/>
              </a:rPr>
              <a:t>“The customary code of polite behavior in society or among members of a particular profession or group”.</a:t>
            </a:r>
            <a:endParaRPr lang="en-US" sz="3200" dirty="0"/>
          </a:p>
        </p:txBody>
      </p:sp>
      <p:pic>
        <p:nvPicPr>
          <p:cNvPr id="10" name="Picture 9" descr="A white logo with a black background&#10;&#10;Description automatically generated">
            <a:extLst>
              <a:ext uri="{FF2B5EF4-FFF2-40B4-BE49-F238E27FC236}">
                <a16:creationId xmlns:a16="http://schemas.microsoft.com/office/drawing/2014/main" id="{6CFB69C7-2E0E-5B00-3863-006726F9F26C}"/>
              </a:ext>
            </a:extLst>
          </p:cNvPr>
          <p:cNvPicPr>
            <a:picLocks noChangeAspect="1"/>
          </p:cNvPicPr>
          <p:nvPr/>
        </p:nvPicPr>
        <p:blipFill>
          <a:blip r:embed="rId2"/>
          <a:stretch>
            <a:fillRect/>
          </a:stretch>
        </p:blipFill>
        <p:spPr>
          <a:xfrm>
            <a:off x="228997" y="5741755"/>
            <a:ext cx="1066024" cy="1066024"/>
          </a:xfrm>
          <a:prstGeom prst="rect">
            <a:avLst/>
          </a:prstGeom>
        </p:spPr>
      </p:pic>
    </p:spTree>
    <p:extLst>
      <p:ext uri="{BB962C8B-B14F-4D97-AF65-F5344CB8AC3E}">
        <p14:creationId xmlns:p14="http://schemas.microsoft.com/office/powerpoint/2010/main" val="147827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3" name="Picture 12" descr="light spots">
            <a:extLst>
              <a:ext uri="{FF2B5EF4-FFF2-40B4-BE49-F238E27FC236}">
                <a16:creationId xmlns:a16="http://schemas.microsoft.com/office/drawing/2014/main"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23F6D5E8-15CF-4755-910B-1B5A1E777357}"/>
              </a:ext>
            </a:extLst>
          </p:cNvPr>
          <p:cNvSpPr>
            <a:spLocks noGrp="1"/>
          </p:cNvSpPr>
          <p:nvPr>
            <p:ph type="title"/>
          </p:nvPr>
        </p:nvSpPr>
        <p:spPr>
          <a:xfrm>
            <a:off x="2589212" y="446088"/>
            <a:ext cx="8399491" cy="976312"/>
          </a:xfrm>
        </p:spPr>
        <p:txBody>
          <a:bodyPr>
            <a:noAutofit/>
          </a:bodyPr>
          <a:lstStyle/>
          <a:p>
            <a:r>
              <a:rPr lang="en-US" sz="4000" b="1" i="0" u="none" strike="noStrike" baseline="0" dirty="0">
                <a:latin typeface="ArialMT"/>
              </a:rPr>
              <a:t>Service in Narcotics Anonymous</a:t>
            </a:r>
            <a:endParaRPr lang="en-US" sz="4000" b="1" dirty="0"/>
          </a:p>
        </p:txBody>
      </p:sp>
      <p:pic>
        <p:nvPicPr>
          <p:cNvPr id="7" name="Content Placeholder 6" descr="A person holding a heart&#10;&#10;Description automatically generated">
            <a:extLst>
              <a:ext uri="{FF2B5EF4-FFF2-40B4-BE49-F238E27FC236}">
                <a16:creationId xmlns:a16="http://schemas.microsoft.com/office/drawing/2014/main" id="{EDC3DE79-4904-C833-BA7C-210425D2B792}"/>
              </a:ext>
            </a:extLst>
          </p:cNvPr>
          <p:cNvPicPr>
            <a:picLocks noGrp="1" noChangeAspect="1"/>
          </p:cNvPicPr>
          <p:nvPr>
            <p:ph idx="1"/>
          </p:nvPr>
        </p:nvPicPr>
        <p:blipFill>
          <a:blip r:embed="rId4"/>
          <a:stretch>
            <a:fillRect/>
          </a:stretch>
        </p:blipFill>
        <p:spPr>
          <a:xfrm>
            <a:off x="6323013" y="1821057"/>
            <a:ext cx="5181600" cy="2665024"/>
          </a:xfrm>
        </p:spPr>
      </p:pic>
      <p:sp>
        <p:nvSpPr>
          <p:cNvPr id="3" name="Text Placeholder 2">
            <a:extLst>
              <a:ext uri="{FF2B5EF4-FFF2-40B4-BE49-F238E27FC236}">
                <a16:creationId xmlns:a16="http://schemas.microsoft.com/office/drawing/2014/main" id="{44C8BAFE-EB8F-F26B-0BB2-73136C04ED57}"/>
              </a:ext>
            </a:extLst>
          </p:cNvPr>
          <p:cNvSpPr>
            <a:spLocks noGrp="1"/>
          </p:cNvSpPr>
          <p:nvPr>
            <p:ph type="body" sz="half" idx="2"/>
          </p:nvPr>
        </p:nvSpPr>
        <p:spPr>
          <a:xfrm>
            <a:off x="1505182" y="1535001"/>
            <a:ext cx="4794814" cy="4813299"/>
          </a:xfrm>
        </p:spPr>
        <p:txBody>
          <a:bodyPr>
            <a:normAutofit/>
          </a:bodyPr>
          <a:lstStyle/>
          <a:p>
            <a:r>
              <a:rPr lang="en-US" sz="2000" dirty="0"/>
              <a:t>Service in Narcotics Anonymous is a means by which we “give back” to the fellowship and program. There are many ways to honor the fellowship by doing service. There are service positions that have titles and clean time requirements and others that don’t have titles but are as important if not more important than most. Many members of the fellowship do service at many levels of the service structure. Some say that service is the price we pay for the life we get to live.</a:t>
            </a:r>
          </a:p>
        </p:txBody>
      </p:sp>
      <p:pic>
        <p:nvPicPr>
          <p:cNvPr id="8" name="Picture 7" descr="A white logo with a black background&#10;&#10;Description automatically generated">
            <a:extLst>
              <a:ext uri="{FF2B5EF4-FFF2-40B4-BE49-F238E27FC236}">
                <a16:creationId xmlns:a16="http://schemas.microsoft.com/office/drawing/2014/main" id="{3F2DCADE-F1A0-DF7B-2532-9E4375B90610}"/>
              </a:ext>
            </a:extLst>
          </p:cNvPr>
          <p:cNvPicPr>
            <a:picLocks noChangeAspect="1"/>
          </p:cNvPicPr>
          <p:nvPr/>
        </p:nvPicPr>
        <p:blipFill>
          <a:blip r:embed="rId5"/>
          <a:stretch>
            <a:fillRect/>
          </a:stretch>
        </p:blipFill>
        <p:spPr>
          <a:xfrm>
            <a:off x="228997" y="5741755"/>
            <a:ext cx="1066024" cy="1066024"/>
          </a:xfrm>
          <a:prstGeom prst="rect">
            <a:avLst/>
          </a:prstGeom>
        </p:spPr>
      </p:pic>
    </p:spTree>
    <p:extLst>
      <p:ext uri="{BB962C8B-B14F-4D97-AF65-F5344CB8AC3E}">
        <p14:creationId xmlns:p14="http://schemas.microsoft.com/office/powerpoint/2010/main" val="1436557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13E353-CE5F-723F-65C2-7D48BA032D8E}"/>
              </a:ext>
            </a:extLst>
          </p:cNvPr>
          <p:cNvSpPr>
            <a:spLocks noGrp="1"/>
          </p:cNvSpPr>
          <p:nvPr>
            <p:ph type="title"/>
          </p:nvPr>
        </p:nvSpPr>
        <p:spPr>
          <a:xfrm>
            <a:off x="1969687" y="4665403"/>
            <a:ext cx="9011064" cy="1551739"/>
          </a:xfrm>
        </p:spPr>
        <p:txBody>
          <a:bodyPr vert="horz" lIns="91440" tIns="45720" rIns="91440" bIns="45720" rtlCol="0" anchor="b">
            <a:noAutofit/>
          </a:bodyPr>
          <a:lstStyle/>
          <a:p>
            <a:pPr>
              <a:lnSpc>
                <a:spcPct val="90000"/>
              </a:lnSpc>
            </a:pPr>
            <a:r>
              <a:rPr lang="en-US" sz="4800" b="1" i="0" u="none" strike="noStrike" baseline="0" dirty="0">
                <a:solidFill>
                  <a:schemeClr val="tx1"/>
                </a:solidFill>
              </a:rPr>
              <a:t>What are some of the reasons you do service?</a:t>
            </a:r>
            <a:endParaRPr lang="en-US" sz="4800" b="1" dirty="0">
              <a:solidFill>
                <a:schemeClr val="tx1"/>
              </a:solidFill>
            </a:endParaRPr>
          </a:p>
        </p:txBody>
      </p:sp>
      <p:pic>
        <p:nvPicPr>
          <p:cNvPr id="8" name="Content Placeholder 7" descr="A close-up of a colorful striped surface&#10;&#10;Description automatically generated">
            <a:extLst>
              <a:ext uri="{FF2B5EF4-FFF2-40B4-BE49-F238E27FC236}">
                <a16:creationId xmlns:a16="http://schemas.microsoft.com/office/drawing/2014/main" id="{D616AB1D-BA2C-A238-FCED-BFF012706E84}"/>
              </a:ext>
            </a:extLst>
          </p:cNvPr>
          <p:cNvPicPr>
            <a:picLocks noChangeAspect="1"/>
          </p:cNvPicPr>
          <p:nvPr/>
        </p:nvPicPr>
        <p:blipFill rotWithShape="1">
          <a:blip r:embed="rId2"/>
          <a:srcRect t="17525" r="1" b="17714"/>
          <a:stretch/>
        </p:blipFill>
        <p:spPr>
          <a:xfrm>
            <a:off x="1969686" y="619772"/>
            <a:ext cx="8915400" cy="3854971"/>
          </a:xfrm>
          <a:prstGeom prst="rect">
            <a:avLst/>
          </a:prstGeom>
        </p:spPr>
      </p:pic>
      <p:pic>
        <p:nvPicPr>
          <p:cNvPr id="4" name="Picture 3" descr="A white logo with a black background&#10;&#10;Description automatically generated">
            <a:extLst>
              <a:ext uri="{FF2B5EF4-FFF2-40B4-BE49-F238E27FC236}">
                <a16:creationId xmlns:a16="http://schemas.microsoft.com/office/drawing/2014/main" id="{2D05D819-7F52-74CD-E7E4-2BC6A2F36582}"/>
              </a:ext>
            </a:extLst>
          </p:cNvPr>
          <p:cNvPicPr>
            <a:picLocks noChangeAspect="1"/>
          </p:cNvPicPr>
          <p:nvPr/>
        </p:nvPicPr>
        <p:blipFill>
          <a:blip r:embed="rId3"/>
          <a:stretch>
            <a:fillRect/>
          </a:stretch>
        </p:blipFill>
        <p:spPr>
          <a:xfrm>
            <a:off x="228997" y="5741755"/>
            <a:ext cx="1066024" cy="1066024"/>
          </a:xfrm>
          <a:prstGeom prst="rect">
            <a:avLst/>
          </a:prstGeom>
        </p:spPr>
      </p:pic>
    </p:spTree>
    <p:extLst>
      <p:ext uri="{BB962C8B-B14F-4D97-AF65-F5344CB8AC3E}">
        <p14:creationId xmlns:p14="http://schemas.microsoft.com/office/powerpoint/2010/main" val="235389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light spots">
            <a:extLst>
              <a:ext uri="{FF2B5EF4-FFF2-40B4-BE49-F238E27FC236}">
                <a16:creationId xmlns:a16="http://schemas.microsoft.com/office/drawing/2014/main"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23F6D5E8-15CF-4755-910B-1B5A1E777357}"/>
              </a:ext>
            </a:extLst>
          </p:cNvPr>
          <p:cNvSpPr>
            <a:spLocks noGrp="1"/>
          </p:cNvSpPr>
          <p:nvPr>
            <p:ph type="title"/>
          </p:nvPr>
        </p:nvSpPr>
        <p:spPr>
          <a:xfrm>
            <a:off x="2589212" y="256470"/>
            <a:ext cx="8399491" cy="1271394"/>
          </a:xfrm>
        </p:spPr>
        <p:txBody>
          <a:bodyPr>
            <a:noAutofit/>
          </a:bodyPr>
          <a:lstStyle/>
          <a:p>
            <a:r>
              <a:rPr lang="en-US" sz="9600" b="1" dirty="0">
                <a:latin typeface="Chiller" panose="04020404031007020602" pitchFamily="82" charset="0"/>
              </a:rPr>
              <a:t>The</a:t>
            </a:r>
            <a:r>
              <a:rPr lang="en-US" sz="9600" b="1" i="0" u="none" strike="noStrike" baseline="0" dirty="0">
                <a:latin typeface="ArialMT"/>
              </a:rPr>
              <a:t> </a:t>
            </a:r>
            <a:r>
              <a:rPr lang="en-US" sz="9600" b="1" i="0" u="none" strike="noStrike" baseline="0" dirty="0">
                <a:latin typeface="Chiller" panose="04020404031007020602" pitchFamily="82" charset="0"/>
              </a:rPr>
              <a:t>horror</a:t>
            </a:r>
            <a:r>
              <a:rPr lang="en-US" sz="9600" b="1" i="0" u="none" strike="noStrike" baseline="0" dirty="0">
                <a:latin typeface="ArialMT"/>
              </a:rPr>
              <a:t> </a:t>
            </a:r>
            <a:r>
              <a:rPr lang="en-US" sz="9600" b="1" dirty="0">
                <a:latin typeface="Chiller" panose="04020404031007020602" pitchFamily="82" charset="0"/>
              </a:rPr>
              <a:t>stories!</a:t>
            </a:r>
          </a:p>
        </p:txBody>
      </p:sp>
      <p:pic>
        <p:nvPicPr>
          <p:cNvPr id="8" name="Content Placeholder 7" descr="A group of people sitting at a table&#10;&#10;Description automatically generated">
            <a:extLst>
              <a:ext uri="{FF2B5EF4-FFF2-40B4-BE49-F238E27FC236}">
                <a16:creationId xmlns:a16="http://schemas.microsoft.com/office/drawing/2014/main" id="{FFBCF5E4-D7FC-A5D2-DFCD-FA2F3B183FEA}"/>
              </a:ext>
            </a:extLst>
          </p:cNvPr>
          <p:cNvPicPr>
            <a:picLocks noGrp="1" noChangeAspect="1"/>
          </p:cNvPicPr>
          <p:nvPr>
            <p:ph idx="1"/>
          </p:nvPr>
        </p:nvPicPr>
        <p:blipFill>
          <a:blip r:embed="rId4"/>
          <a:stretch>
            <a:fillRect/>
          </a:stretch>
        </p:blipFill>
        <p:spPr>
          <a:xfrm>
            <a:off x="6489035" y="1784324"/>
            <a:ext cx="4396741" cy="3685504"/>
          </a:xfrm>
        </p:spPr>
      </p:pic>
      <p:sp>
        <p:nvSpPr>
          <p:cNvPr id="3" name="Text Placeholder 2">
            <a:extLst>
              <a:ext uri="{FF2B5EF4-FFF2-40B4-BE49-F238E27FC236}">
                <a16:creationId xmlns:a16="http://schemas.microsoft.com/office/drawing/2014/main" id="{44C8BAFE-EB8F-F26B-0BB2-73136C04ED57}"/>
              </a:ext>
            </a:extLst>
          </p:cNvPr>
          <p:cNvSpPr>
            <a:spLocks noGrp="1"/>
          </p:cNvSpPr>
          <p:nvPr>
            <p:ph type="body" sz="half" idx="2"/>
          </p:nvPr>
        </p:nvSpPr>
        <p:spPr>
          <a:xfrm>
            <a:off x="1306224" y="1519098"/>
            <a:ext cx="4794814" cy="4813299"/>
          </a:xfrm>
        </p:spPr>
        <p:txBody>
          <a:bodyPr>
            <a:normAutofit/>
          </a:bodyPr>
          <a:lstStyle/>
          <a:p>
            <a:pPr marL="285750" indent="-285750" algn="l">
              <a:buFont typeface="Arial" panose="020B0604020202020204" pitchFamily="34" charset="0"/>
              <a:buChar char="•"/>
            </a:pPr>
            <a:r>
              <a:rPr lang="en-US" sz="2800" b="0" i="0" u="none" strike="noStrike" baseline="0" dirty="0">
                <a:latin typeface="ArialMT"/>
              </a:rPr>
              <a:t>Hopefully, those blatant acts of disrespect are occurring on fewer occasions.</a:t>
            </a:r>
          </a:p>
          <a:p>
            <a:pPr algn="l"/>
            <a:endParaRPr lang="en-US" sz="2800" dirty="0">
              <a:latin typeface="ArialMT"/>
            </a:endParaRPr>
          </a:p>
          <a:p>
            <a:pPr marL="285750" indent="-285750" algn="l">
              <a:buFont typeface="Arial" panose="020B0604020202020204" pitchFamily="34" charset="0"/>
              <a:buChar char="•"/>
            </a:pPr>
            <a:r>
              <a:rPr lang="en-US" sz="2800" b="0" i="0" u="none" strike="noStrike" baseline="0" dirty="0">
                <a:latin typeface="ArialMT"/>
              </a:rPr>
              <a:t>As we grow as individuals and as a fellowship we are maturing and hopefully behaving more respectfully toward one another.</a:t>
            </a:r>
          </a:p>
        </p:txBody>
      </p:sp>
      <p:pic>
        <p:nvPicPr>
          <p:cNvPr id="5" name="Picture 4" descr="A white logo with a black background&#10;&#10;Description automatically generated">
            <a:extLst>
              <a:ext uri="{FF2B5EF4-FFF2-40B4-BE49-F238E27FC236}">
                <a16:creationId xmlns:a16="http://schemas.microsoft.com/office/drawing/2014/main" id="{DAE1BFCB-59EA-056A-AA9B-C2D42F0C5E6C}"/>
              </a:ext>
            </a:extLst>
          </p:cNvPr>
          <p:cNvPicPr>
            <a:picLocks noChangeAspect="1"/>
          </p:cNvPicPr>
          <p:nvPr/>
        </p:nvPicPr>
        <p:blipFill>
          <a:blip r:embed="rId5"/>
          <a:stretch>
            <a:fillRect/>
          </a:stretch>
        </p:blipFill>
        <p:spPr>
          <a:xfrm>
            <a:off x="228997" y="5741755"/>
            <a:ext cx="1066024" cy="1066024"/>
          </a:xfrm>
          <a:prstGeom prst="rect">
            <a:avLst/>
          </a:prstGeom>
        </p:spPr>
      </p:pic>
    </p:spTree>
    <p:extLst>
      <p:ext uri="{BB962C8B-B14F-4D97-AF65-F5344CB8AC3E}">
        <p14:creationId xmlns:p14="http://schemas.microsoft.com/office/powerpoint/2010/main" val="3985125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50A9E8-D155-AC9E-8D38-AFA6905B0330}"/>
              </a:ext>
            </a:extLst>
          </p:cNvPr>
          <p:cNvSpPr>
            <a:spLocks noGrp="1"/>
          </p:cNvSpPr>
          <p:nvPr>
            <p:ph type="title"/>
          </p:nvPr>
        </p:nvSpPr>
        <p:spPr>
          <a:xfrm>
            <a:off x="2297928" y="624110"/>
            <a:ext cx="9206684" cy="1280890"/>
          </a:xfrm>
        </p:spPr>
        <p:txBody>
          <a:bodyPr>
            <a:normAutofit fontScale="90000"/>
          </a:bodyPr>
          <a:lstStyle/>
          <a:p>
            <a:r>
              <a:rPr lang="en-US" dirty="0">
                <a:latin typeface="ArialMT"/>
              </a:rPr>
              <a:t>H</a:t>
            </a:r>
            <a:r>
              <a:rPr lang="en-US" sz="3600" b="0" i="0" u="none" strike="noStrike" baseline="0" dirty="0">
                <a:latin typeface="ArialMT"/>
              </a:rPr>
              <a:t>ow can we keep longtime members in service or how can we make service more attractive to all?</a:t>
            </a:r>
            <a:endParaRPr lang="en-US" dirty="0"/>
          </a:p>
        </p:txBody>
      </p:sp>
      <p:sp>
        <p:nvSpPr>
          <p:cNvPr id="8" name="Text Placeholder 7">
            <a:extLst>
              <a:ext uri="{FF2B5EF4-FFF2-40B4-BE49-F238E27FC236}">
                <a16:creationId xmlns:a16="http://schemas.microsoft.com/office/drawing/2014/main" id="{E82B5131-45B2-FA02-C2B2-1F2A2A87B5C7}"/>
              </a:ext>
            </a:extLst>
          </p:cNvPr>
          <p:cNvSpPr>
            <a:spLocks noGrp="1"/>
          </p:cNvSpPr>
          <p:nvPr>
            <p:ph type="body" idx="1"/>
          </p:nvPr>
        </p:nvSpPr>
        <p:spPr>
          <a:xfrm>
            <a:off x="7132321" y="2455166"/>
            <a:ext cx="4436828" cy="2265460"/>
          </a:xfrm>
        </p:spPr>
        <p:txBody>
          <a:bodyPr/>
          <a:lstStyle/>
          <a:p>
            <a:pPr algn="l"/>
            <a:r>
              <a:rPr lang="en-US" sz="2800" b="0" i="0" u="none" strike="noStrike" baseline="0" dirty="0">
                <a:latin typeface="ArialMT"/>
              </a:rPr>
              <a:t>One of the issues that may cause individuals to avoid doing service could be a lack of service etiquette or mutual respect.</a:t>
            </a:r>
            <a:endParaRPr lang="en-US" sz="2800" dirty="0"/>
          </a:p>
        </p:txBody>
      </p:sp>
      <p:pic>
        <p:nvPicPr>
          <p:cNvPr id="11" name="Content Placeholder 10" descr="A hand pointing an object&#10;&#10;Description automatically generated">
            <a:extLst>
              <a:ext uri="{FF2B5EF4-FFF2-40B4-BE49-F238E27FC236}">
                <a16:creationId xmlns:a16="http://schemas.microsoft.com/office/drawing/2014/main" id="{30A6ADDA-33E7-E670-3BB7-ADE46CCE7BE9}"/>
              </a:ext>
            </a:extLst>
          </p:cNvPr>
          <p:cNvPicPr>
            <a:picLocks noGrp="1" noChangeAspect="1"/>
          </p:cNvPicPr>
          <p:nvPr>
            <p:ph sz="half" idx="2"/>
          </p:nvPr>
        </p:nvPicPr>
        <p:blipFill>
          <a:blip r:embed="rId2"/>
          <a:stretch>
            <a:fillRect/>
          </a:stretch>
        </p:blipFill>
        <p:spPr>
          <a:xfrm>
            <a:off x="1808769" y="2298657"/>
            <a:ext cx="5147699" cy="2578479"/>
          </a:xfrm>
        </p:spPr>
      </p:pic>
      <p:pic>
        <p:nvPicPr>
          <p:cNvPr id="3" name="Picture 2" descr="A white logo with a black background&#10;&#10;Description automatically generated">
            <a:extLst>
              <a:ext uri="{FF2B5EF4-FFF2-40B4-BE49-F238E27FC236}">
                <a16:creationId xmlns:a16="http://schemas.microsoft.com/office/drawing/2014/main" id="{12CE6C86-0CAE-5D0B-8AED-1D23D3137EE6}"/>
              </a:ext>
            </a:extLst>
          </p:cNvPr>
          <p:cNvPicPr>
            <a:picLocks noChangeAspect="1"/>
          </p:cNvPicPr>
          <p:nvPr/>
        </p:nvPicPr>
        <p:blipFill>
          <a:blip r:embed="rId3"/>
          <a:stretch>
            <a:fillRect/>
          </a:stretch>
        </p:blipFill>
        <p:spPr>
          <a:xfrm>
            <a:off x="228997" y="5741755"/>
            <a:ext cx="1066024" cy="1066024"/>
          </a:xfrm>
          <a:prstGeom prst="rect">
            <a:avLst/>
          </a:prstGeom>
        </p:spPr>
      </p:pic>
    </p:spTree>
    <p:extLst>
      <p:ext uri="{BB962C8B-B14F-4D97-AF65-F5344CB8AC3E}">
        <p14:creationId xmlns:p14="http://schemas.microsoft.com/office/powerpoint/2010/main" val="4076116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ED450B-23CA-9D7D-CD28-8D8D079EB59D}"/>
              </a:ext>
            </a:extLst>
          </p:cNvPr>
          <p:cNvSpPr>
            <a:spLocks noGrp="1"/>
          </p:cNvSpPr>
          <p:nvPr>
            <p:ph type="title"/>
          </p:nvPr>
        </p:nvSpPr>
        <p:spPr/>
        <p:txBody>
          <a:bodyPr/>
          <a:lstStyle/>
          <a:p>
            <a:r>
              <a:rPr lang="en-US" b="1" dirty="0"/>
              <a:t>How the lack of Service Etiquette can adversely affect others</a:t>
            </a:r>
          </a:p>
        </p:txBody>
      </p:sp>
      <p:sp>
        <p:nvSpPr>
          <p:cNvPr id="7" name="TextBox 6">
            <a:extLst>
              <a:ext uri="{FF2B5EF4-FFF2-40B4-BE49-F238E27FC236}">
                <a16:creationId xmlns:a16="http://schemas.microsoft.com/office/drawing/2014/main" id="{6F577C3E-C1F6-ADFC-5542-004AC5C162C6}"/>
              </a:ext>
            </a:extLst>
          </p:cNvPr>
          <p:cNvSpPr txBox="1"/>
          <p:nvPr/>
        </p:nvSpPr>
        <p:spPr>
          <a:xfrm>
            <a:off x="2402379" y="2021352"/>
            <a:ext cx="9014296" cy="3693319"/>
          </a:xfrm>
          <a:prstGeom prst="rect">
            <a:avLst/>
          </a:prstGeom>
          <a:noFill/>
        </p:spPr>
        <p:txBody>
          <a:bodyPr wrap="square" rtlCol="0">
            <a:spAutoFit/>
          </a:bodyPr>
          <a:lstStyle/>
          <a:p>
            <a:pPr marL="285750" indent="-285750">
              <a:buFont typeface="Arial" panose="020B0604020202020204" pitchFamily="34" charset="0"/>
              <a:buChar char="•"/>
            </a:pPr>
            <a:r>
              <a:rPr lang="en-US" b="1" dirty="0"/>
              <a:t>Many of us are passionate about our fellowship but oftentimes passion can look like anger.</a:t>
            </a:r>
          </a:p>
          <a:p>
            <a:pPr marL="742950" lvl="1" indent="-285750">
              <a:buFont typeface="Arial" panose="020B0604020202020204" pitchFamily="34" charset="0"/>
              <a:buChar char="•"/>
            </a:pPr>
            <a:r>
              <a:rPr lang="en-US" dirty="0"/>
              <a:t>Some of our members came from abusive or trauma laden lives and can be very uncomfortable with what they perceive as anger, causing people to walk away from service opportunities</a:t>
            </a:r>
          </a:p>
          <a:p>
            <a:pPr marL="742950" lvl="1" indent="-285750">
              <a:buFont typeface="Arial" panose="020B0604020202020204" pitchFamily="34" charset="0"/>
              <a:buChar char="•"/>
            </a:pPr>
            <a:r>
              <a:rPr lang="en-US" dirty="0"/>
              <a:t>Some of us have not yet begun the process of healing and the anger or contentiousness could cause further damage.</a:t>
            </a:r>
          </a:p>
          <a:p>
            <a:pPr lvl="1"/>
            <a:endParaRPr lang="en-US" dirty="0"/>
          </a:p>
          <a:p>
            <a:pPr marL="285750" indent="-285750">
              <a:buFont typeface="Arial" panose="020B0604020202020204" pitchFamily="34" charset="0"/>
              <a:buChar char="•"/>
            </a:pPr>
            <a:r>
              <a:rPr lang="en-US" b="1" dirty="0"/>
              <a:t>We have seen members use their anger to control the atmosphere in a room and we have seen members bully others with their language and actions.</a:t>
            </a:r>
          </a:p>
          <a:p>
            <a:pPr marL="742950" lvl="1" indent="-285750">
              <a:buFont typeface="Arial" panose="020B0604020202020204" pitchFamily="34" charset="0"/>
              <a:buChar char="•"/>
            </a:pPr>
            <a:r>
              <a:rPr lang="en-US" dirty="0"/>
              <a:t>This behavior can be off putting for others and may make some question the want or desire to serve.</a:t>
            </a:r>
          </a:p>
          <a:p>
            <a:pPr marL="285750" indent="-285750">
              <a:buFont typeface="Arial" panose="020B0604020202020204" pitchFamily="34" charset="0"/>
              <a:buChar char="•"/>
            </a:pPr>
            <a:endParaRPr lang="en-US" dirty="0"/>
          </a:p>
        </p:txBody>
      </p:sp>
      <p:pic>
        <p:nvPicPr>
          <p:cNvPr id="2" name="Picture 1" descr="A white logo with a black background&#10;&#10;Description automatically generated">
            <a:extLst>
              <a:ext uri="{FF2B5EF4-FFF2-40B4-BE49-F238E27FC236}">
                <a16:creationId xmlns:a16="http://schemas.microsoft.com/office/drawing/2014/main" id="{5F675A41-E664-1BF9-DD46-53A78878F1E2}"/>
              </a:ext>
            </a:extLst>
          </p:cNvPr>
          <p:cNvPicPr>
            <a:picLocks noChangeAspect="1"/>
          </p:cNvPicPr>
          <p:nvPr/>
        </p:nvPicPr>
        <p:blipFill>
          <a:blip r:embed="rId2"/>
          <a:stretch>
            <a:fillRect/>
          </a:stretch>
        </p:blipFill>
        <p:spPr>
          <a:xfrm>
            <a:off x="228997" y="5741755"/>
            <a:ext cx="1066024" cy="1066024"/>
          </a:xfrm>
          <a:prstGeom prst="rect">
            <a:avLst/>
          </a:prstGeom>
        </p:spPr>
      </p:pic>
    </p:spTree>
    <p:extLst>
      <p:ext uri="{BB962C8B-B14F-4D97-AF65-F5344CB8AC3E}">
        <p14:creationId xmlns:p14="http://schemas.microsoft.com/office/powerpoint/2010/main" val="2757826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50A9E8-D155-AC9E-8D38-AFA6905B0330}"/>
              </a:ext>
            </a:extLst>
          </p:cNvPr>
          <p:cNvSpPr>
            <a:spLocks noGrp="1"/>
          </p:cNvSpPr>
          <p:nvPr>
            <p:ph type="title"/>
          </p:nvPr>
        </p:nvSpPr>
        <p:spPr>
          <a:xfrm>
            <a:off x="2592924" y="369668"/>
            <a:ext cx="8911687" cy="1280890"/>
          </a:xfrm>
        </p:spPr>
        <p:txBody>
          <a:bodyPr>
            <a:normAutofit/>
          </a:bodyPr>
          <a:lstStyle/>
          <a:p>
            <a:r>
              <a:rPr lang="en-US" dirty="0">
                <a:latin typeface="ArialMT"/>
              </a:rPr>
              <a:t>H</a:t>
            </a:r>
            <a:r>
              <a:rPr lang="en-US" sz="3600" b="0" i="0" u="none" strike="noStrike" baseline="0" dirty="0">
                <a:latin typeface="ArialMT"/>
              </a:rPr>
              <a:t>ow can we make service attractive, welcoming, and safe for everyone?</a:t>
            </a:r>
            <a:endParaRPr lang="en-US" dirty="0"/>
          </a:p>
        </p:txBody>
      </p:sp>
      <p:sp>
        <p:nvSpPr>
          <p:cNvPr id="8" name="Text Placeholder 7">
            <a:extLst>
              <a:ext uri="{FF2B5EF4-FFF2-40B4-BE49-F238E27FC236}">
                <a16:creationId xmlns:a16="http://schemas.microsoft.com/office/drawing/2014/main" id="{E82B5131-45B2-FA02-C2B2-1F2A2A87B5C7}"/>
              </a:ext>
            </a:extLst>
          </p:cNvPr>
          <p:cNvSpPr>
            <a:spLocks noGrp="1"/>
          </p:cNvSpPr>
          <p:nvPr>
            <p:ph type="body" idx="1"/>
          </p:nvPr>
        </p:nvSpPr>
        <p:spPr>
          <a:xfrm>
            <a:off x="1097281" y="2104978"/>
            <a:ext cx="4861067" cy="4383353"/>
          </a:xfrm>
        </p:spPr>
        <p:txBody>
          <a:bodyPr/>
          <a:lstStyle/>
          <a:p>
            <a:pPr algn="l"/>
            <a:r>
              <a:rPr lang="en-US" b="1" i="0" u="none" strike="noStrike" baseline="0" dirty="0">
                <a:latin typeface="ArialMT"/>
              </a:rPr>
              <a:t>It is the facilitator’s responsibility to quell any sort of distracting or disruptive behavior.</a:t>
            </a:r>
          </a:p>
          <a:p>
            <a:pPr marL="342900" indent="-342900" algn="l">
              <a:buFont typeface="Arial" panose="020B0604020202020204" pitchFamily="34" charset="0"/>
              <a:buChar char="•"/>
            </a:pPr>
            <a:r>
              <a:rPr lang="en-US" dirty="0">
                <a:latin typeface="ArialMT"/>
              </a:rPr>
              <a:t>Without a strong facilitator this situation can become untenable and continue the damage and threatening situation.</a:t>
            </a:r>
          </a:p>
          <a:p>
            <a:pPr marL="342900" indent="-342900" algn="l">
              <a:buFont typeface="Arial" panose="020B0604020202020204" pitchFamily="34" charset="0"/>
              <a:buChar char="•"/>
            </a:pPr>
            <a:r>
              <a:rPr lang="en-US" dirty="0">
                <a:latin typeface="ArialMT"/>
              </a:rPr>
              <a:t>Members that are prone to bullying need to be told that that sort of behavior is inappropriate and will not be tolerated.</a:t>
            </a:r>
          </a:p>
        </p:txBody>
      </p:sp>
      <p:pic>
        <p:nvPicPr>
          <p:cNvPr id="10" name="Content Placeholder 9" descr="A close-up of wooden letters&#10;&#10;Description automatically generated">
            <a:extLst>
              <a:ext uri="{FF2B5EF4-FFF2-40B4-BE49-F238E27FC236}">
                <a16:creationId xmlns:a16="http://schemas.microsoft.com/office/drawing/2014/main" id="{5C22AACC-12BA-E300-3F89-FBB76D12B590}"/>
              </a:ext>
            </a:extLst>
          </p:cNvPr>
          <p:cNvPicPr>
            <a:picLocks noGrp="1" noChangeAspect="1"/>
          </p:cNvPicPr>
          <p:nvPr>
            <p:ph sz="half" idx="2"/>
          </p:nvPr>
        </p:nvPicPr>
        <p:blipFill>
          <a:blip r:embed="rId2"/>
          <a:stretch>
            <a:fillRect/>
          </a:stretch>
        </p:blipFill>
        <p:spPr>
          <a:xfrm>
            <a:off x="6718852" y="1917664"/>
            <a:ext cx="4343400" cy="2896165"/>
          </a:xfrm>
        </p:spPr>
      </p:pic>
      <p:sp>
        <p:nvSpPr>
          <p:cNvPr id="11" name="TextBox 10">
            <a:extLst>
              <a:ext uri="{FF2B5EF4-FFF2-40B4-BE49-F238E27FC236}">
                <a16:creationId xmlns:a16="http://schemas.microsoft.com/office/drawing/2014/main" id="{0668C9F7-2EA0-52F4-2C90-DD7DAACB0E73}"/>
              </a:ext>
            </a:extLst>
          </p:cNvPr>
          <p:cNvSpPr txBox="1"/>
          <p:nvPr/>
        </p:nvSpPr>
        <p:spPr>
          <a:xfrm>
            <a:off x="6718852" y="4906007"/>
            <a:ext cx="4785759" cy="1200329"/>
          </a:xfrm>
          <a:prstGeom prst="rect">
            <a:avLst/>
          </a:prstGeom>
          <a:noFill/>
        </p:spPr>
        <p:txBody>
          <a:bodyPr wrap="square" rtlCol="0">
            <a:spAutoFit/>
          </a:bodyPr>
          <a:lstStyle/>
          <a:p>
            <a:r>
              <a:rPr lang="en-US" b="1" dirty="0"/>
              <a:t>Today we can discuss ways to deal with these situations or other ways to</a:t>
            </a:r>
          </a:p>
          <a:p>
            <a:r>
              <a:rPr lang="en-US" b="1" dirty="0"/>
              <a:t>teach appropriate behavior in service, service etiquette.</a:t>
            </a:r>
          </a:p>
        </p:txBody>
      </p:sp>
      <p:pic>
        <p:nvPicPr>
          <p:cNvPr id="2" name="Picture 1" descr="A white logo with a black background&#10;&#10;Description automatically generated">
            <a:extLst>
              <a:ext uri="{FF2B5EF4-FFF2-40B4-BE49-F238E27FC236}">
                <a16:creationId xmlns:a16="http://schemas.microsoft.com/office/drawing/2014/main" id="{7C7D7720-3214-ECE9-D64D-88A039BBFE65}"/>
              </a:ext>
            </a:extLst>
          </p:cNvPr>
          <p:cNvPicPr>
            <a:picLocks noChangeAspect="1"/>
          </p:cNvPicPr>
          <p:nvPr/>
        </p:nvPicPr>
        <p:blipFill>
          <a:blip r:embed="rId3"/>
          <a:stretch>
            <a:fillRect/>
          </a:stretch>
        </p:blipFill>
        <p:spPr>
          <a:xfrm>
            <a:off x="228997" y="5741755"/>
            <a:ext cx="1066024" cy="1066024"/>
          </a:xfrm>
          <a:prstGeom prst="rect">
            <a:avLst/>
          </a:prstGeom>
        </p:spPr>
      </p:pic>
    </p:spTree>
    <p:extLst>
      <p:ext uri="{BB962C8B-B14F-4D97-AF65-F5344CB8AC3E}">
        <p14:creationId xmlns:p14="http://schemas.microsoft.com/office/powerpoint/2010/main" val="4034721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light spots">
            <a:extLst>
              <a:ext uri="{FF2B5EF4-FFF2-40B4-BE49-F238E27FC236}">
                <a16:creationId xmlns:a16="http://schemas.microsoft.com/office/drawing/2014/main"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1579" y="0"/>
            <a:ext cx="12191980" cy="6857990"/>
          </a:xfrm>
          <a:prstGeom prst="rect">
            <a:avLst/>
          </a:prstGeom>
        </p:spPr>
      </p:pic>
      <p:sp>
        <p:nvSpPr>
          <p:cNvPr id="2" name="Title 1">
            <a:extLst>
              <a:ext uri="{FF2B5EF4-FFF2-40B4-BE49-F238E27FC236}">
                <a16:creationId xmlns:a16="http://schemas.microsoft.com/office/drawing/2014/main" id="{23F6D5E8-15CF-4755-910B-1B5A1E777357}"/>
              </a:ext>
            </a:extLst>
          </p:cNvPr>
          <p:cNvSpPr>
            <a:spLocks noGrp="1"/>
          </p:cNvSpPr>
          <p:nvPr>
            <p:ph type="title"/>
          </p:nvPr>
        </p:nvSpPr>
        <p:spPr>
          <a:xfrm>
            <a:off x="1969010" y="301421"/>
            <a:ext cx="8399491" cy="920323"/>
          </a:xfrm>
        </p:spPr>
        <p:txBody>
          <a:bodyPr>
            <a:noAutofit/>
          </a:bodyPr>
          <a:lstStyle/>
          <a:p>
            <a:r>
              <a:rPr lang="en-US" sz="3600" b="1" dirty="0">
                <a:latin typeface="ArialMT"/>
              </a:rPr>
              <a:t>Service Etiquette</a:t>
            </a:r>
            <a:br>
              <a:rPr lang="en-US" sz="3600" b="1" dirty="0">
                <a:latin typeface="ArialMT"/>
              </a:rPr>
            </a:br>
            <a:r>
              <a:rPr lang="en-US" sz="2400" b="1" dirty="0">
                <a:latin typeface="ArialMT"/>
              </a:rPr>
              <a:t>How do we get there?</a:t>
            </a:r>
          </a:p>
        </p:txBody>
      </p:sp>
      <p:sp>
        <p:nvSpPr>
          <p:cNvPr id="5" name="Content Placeholder 4">
            <a:extLst>
              <a:ext uri="{FF2B5EF4-FFF2-40B4-BE49-F238E27FC236}">
                <a16:creationId xmlns:a16="http://schemas.microsoft.com/office/drawing/2014/main" id="{D161F5CB-F0DA-B156-2BCC-95077A1312AD}"/>
              </a:ext>
            </a:extLst>
          </p:cNvPr>
          <p:cNvSpPr>
            <a:spLocks noGrp="1"/>
          </p:cNvSpPr>
          <p:nvPr>
            <p:ph idx="1"/>
          </p:nvPr>
        </p:nvSpPr>
        <p:spPr>
          <a:xfrm>
            <a:off x="6323012" y="1650302"/>
            <a:ext cx="5181600" cy="4006642"/>
          </a:xfrm>
        </p:spPr>
        <p:txBody>
          <a:bodyPr>
            <a:normAutofit/>
          </a:bodyPr>
          <a:lstStyle/>
          <a:p>
            <a:pPr algn="l"/>
            <a:r>
              <a:rPr lang="en-US" sz="2800" b="0" i="0" u="none" strike="noStrike" baseline="0" dirty="0">
                <a:latin typeface="ArialMT"/>
              </a:rPr>
              <a:t>Many of us begin serving the fellowship prior to working steps and this can be evident in ways we interact with one another. As we learn, grow, and mature we hopefully take the new behavior into our service commitments.</a:t>
            </a:r>
            <a:endParaRPr lang="en-US" sz="2800" dirty="0"/>
          </a:p>
        </p:txBody>
      </p:sp>
      <p:pic>
        <p:nvPicPr>
          <p:cNvPr id="10" name="Picture 9" descr="A group of people sitting around a table&#10;&#10;Description automatically generated">
            <a:extLst>
              <a:ext uri="{FF2B5EF4-FFF2-40B4-BE49-F238E27FC236}">
                <a16:creationId xmlns:a16="http://schemas.microsoft.com/office/drawing/2014/main" id="{DD05D006-1876-4E9C-D167-25184640C02D}"/>
              </a:ext>
            </a:extLst>
          </p:cNvPr>
          <p:cNvPicPr>
            <a:picLocks noChangeAspect="1"/>
          </p:cNvPicPr>
          <p:nvPr/>
        </p:nvPicPr>
        <p:blipFill>
          <a:blip r:embed="rId4"/>
          <a:stretch>
            <a:fillRect/>
          </a:stretch>
        </p:blipFill>
        <p:spPr>
          <a:xfrm>
            <a:off x="798710" y="1701578"/>
            <a:ext cx="5467093" cy="3904091"/>
          </a:xfrm>
          <a:prstGeom prst="rect">
            <a:avLst/>
          </a:prstGeom>
        </p:spPr>
      </p:pic>
      <p:pic>
        <p:nvPicPr>
          <p:cNvPr id="3" name="Picture 2" descr="A white logo with a black background&#10;&#10;Description automatically generated">
            <a:extLst>
              <a:ext uri="{FF2B5EF4-FFF2-40B4-BE49-F238E27FC236}">
                <a16:creationId xmlns:a16="http://schemas.microsoft.com/office/drawing/2014/main" id="{2AA8A86A-7569-4E20-F912-772D831DA9A8}"/>
              </a:ext>
            </a:extLst>
          </p:cNvPr>
          <p:cNvPicPr>
            <a:picLocks noChangeAspect="1"/>
          </p:cNvPicPr>
          <p:nvPr/>
        </p:nvPicPr>
        <p:blipFill>
          <a:blip r:embed="rId5"/>
          <a:stretch>
            <a:fillRect/>
          </a:stretch>
        </p:blipFill>
        <p:spPr>
          <a:xfrm>
            <a:off x="228997" y="5741755"/>
            <a:ext cx="1066024" cy="1066024"/>
          </a:xfrm>
          <a:prstGeom prst="rect">
            <a:avLst/>
          </a:prstGeom>
        </p:spPr>
      </p:pic>
    </p:spTree>
    <p:extLst>
      <p:ext uri="{BB962C8B-B14F-4D97-AF65-F5344CB8AC3E}">
        <p14:creationId xmlns:p14="http://schemas.microsoft.com/office/powerpoint/2010/main" val="427482628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2C7EEC-86F6-4CA7-805C-CB656E6A6356}">
  <ds:schemaRefs>
    <ds:schemaRef ds:uri="http://schemas.microsoft.com/sharepoint/v3/contenttype/forms"/>
  </ds:schemaRefs>
</ds:datastoreItem>
</file>

<file path=customXml/itemProps2.xml><?xml version="1.0" encoding="utf-8"?>
<ds:datastoreItem xmlns:ds="http://schemas.openxmlformats.org/officeDocument/2006/customXml" ds:itemID="{26C8EDA9-70CE-4A62-99FE-71B395D1BB0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B8664C2C-082A-4164-A0C5-E616AB2AD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Wisp</Template>
  <TotalTime>540</TotalTime>
  <Words>718</Words>
  <Application>Microsoft Office PowerPoint</Application>
  <PresentationFormat>Widescreen</PresentationFormat>
  <Paragraphs>50</Paragraphs>
  <Slides>11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Arial-BoldMT</vt:lpstr>
      <vt:lpstr>Arial-ItalicMT</vt:lpstr>
      <vt:lpstr>ArialMT</vt:lpstr>
      <vt:lpstr>Calibri</vt:lpstr>
      <vt:lpstr>Century Gothic</vt:lpstr>
      <vt:lpstr>Chiller</vt:lpstr>
      <vt:lpstr>Wingdings</vt:lpstr>
      <vt:lpstr>Wingdings 3</vt:lpstr>
      <vt:lpstr>Wisp</vt:lpstr>
      <vt:lpstr>Service Etiquette</vt:lpstr>
      <vt:lpstr>Service Etiquette</vt:lpstr>
      <vt:lpstr>Service in Narcotics Anonymous</vt:lpstr>
      <vt:lpstr>What are some of the reasons you do service?</vt:lpstr>
      <vt:lpstr>The horror stories!</vt:lpstr>
      <vt:lpstr>How can we keep longtime members in service or how can we make service more attractive to all?</vt:lpstr>
      <vt:lpstr>How the lack of Service Etiquette can adversely affect others</vt:lpstr>
      <vt:lpstr>How can we make service attractive, welcoming, and safe for everyone?</vt:lpstr>
      <vt:lpstr>Service Etiquette How do we get there?</vt:lpstr>
      <vt:lpstr>Some examples of service etiquette are:</vt:lpstr>
      <vt:lpstr>We would like to thank everyone that attended and participated in this very important topic that is integral to the health and growth of our fellowship.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Etiquette</dc:title>
  <dc:creator>Dawn Thurman</dc:creator>
  <cp:lastModifiedBy>pamela seevers</cp:lastModifiedBy>
  <cp:revision>10</cp:revision>
  <dcterms:created xsi:type="dcterms:W3CDTF">2024-02-27T21:10:58Z</dcterms:created>
  <dcterms:modified xsi:type="dcterms:W3CDTF">2024-03-15T00:30:40Z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